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361" r:id="rId3"/>
    <p:sldId id="264" r:id="rId4"/>
    <p:sldId id="366" r:id="rId5"/>
    <p:sldId id="362" r:id="rId6"/>
    <p:sldId id="385" r:id="rId7"/>
    <p:sldId id="384" r:id="rId8"/>
    <p:sldId id="368" r:id="rId9"/>
    <p:sldId id="369" r:id="rId10"/>
    <p:sldId id="382" r:id="rId11"/>
    <p:sldId id="383" r:id="rId12"/>
    <p:sldId id="364" r:id="rId13"/>
    <p:sldId id="371" r:id="rId14"/>
    <p:sldId id="373" r:id="rId15"/>
    <p:sldId id="374" r:id="rId16"/>
    <p:sldId id="377" r:id="rId17"/>
    <p:sldId id="378" r:id="rId18"/>
    <p:sldId id="376" r:id="rId19"/>
    <p:sldId id="379" r:id="rId20"/>
    <p:sldId id="365" r:id="rId21"/>
    <p:sldId id="367" r:id="rId22"/>
    <p:sldId id="36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4"/>
    <p:restoredTop sz="81327"/>
  </p:normalViewPr>
  <p:slideViewPr>
    <p:cSldViewPr snapToGrid="0" snapToObjects="1">
      <p:cViewPr>
        <p:scale>
          <a:sx n="86" d="100"/>
          <a:sy n="86" d="100"/>
        </p:scale>
        <p:origin x="134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2EE5A-7764-494D-B804-1A5F59D4779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A85AC-9969-3044-99FD-87B5034618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4D8E-8E00-1441-A63B-8A1E01871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9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30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4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1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97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40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30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0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2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5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56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A85AC-9969-3044-99FD-87B5034618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3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C134D-BC6B-D14C-AE56-C0A9A4AA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1B3A1-B031-7E49-A9D6-D46C849AD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5F6C88-25B7-394D-B936-7F2CA2AF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A19F0-589F-1940-87DD-D2E37620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840796-6385-8C47-BAE5-7D42E3B3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2E43C0-0707-D94C-8F4C-B53FCD04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DADD8C-572D-BD45-A69E-64027A653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E29ED1-0EF3-384A-9AE3-2A86D6EB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94A518-3A1A-B34E-B461-04CBC24E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F5C71E-1ACD-E744-9ED6-926BC0AF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6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08DD72-E484-AD4D-9E5B-9B8FFA7F2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A6EBA9-6637-5340-9A8D-50E9F5329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78E098-AEF6-B544-9F02-BE10FCBD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8B556-5D40-AA43-86D5-9C7E3B89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443495-0637-E243-91B0-DD3001F5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7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C19E7-B109-3946-AA03-EA0E0FCA0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6BD490-42C6-9644-87A9-867692779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A2BDD-CB4B-4B44-AD52-A1F5E86D3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43CB4-54D7-2F4A-9980-A07CFD39C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3F6AC-2A9F-A843-8DC4-AC9E18F2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3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6CE30-2625-B149-8ADE-43E04ADB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DB6ED7-DEFF-5E4C-A6B5-AE879C675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B3F372-0347-554E-892D-F220822F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597B2-C155-8340-8BF9-A43F74A8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24DF4D-ADF3-164A-81AE-5299D7DC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3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C5921-2DA1-DE41-8182-D9EF0CF3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54A47-19C5-C042-B9A4-17F54401E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C47860-CE92-FA45-B6AF-088C912F6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FE0B69-98D8-A34C-9069-882969D9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A076C1-015E-C241-8569-79D26323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176491-C6A6-C849-8675-946284E0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219EA-322E-0A43-A112-81116C02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80C19D-A8A2-0A48-A3CE-21F743F77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4385AE-6A8B-EC47-B4E5-1AFE0C52C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3DBBFA-0F94-944D-8F9C-0D5C4231C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9CC498-A76A-4D43-A71B-AC8F5695B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C771CB-9475-6543-B667-B328497F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6F41FE9-AC7B-3547-8A57-17B5A9AF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ABEEB1-6852-CC4C-BDF3-464C7AED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4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C7CDE-D991-1940-A245-B4D1A2B0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BE3709-47CB-8E48-A073-FDB47D24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CE9C60-77AD-F245-A15B-562FDBB0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58E5D7-4A0F-BF43-874A-1FF55840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23C110-BB49-8F43-8A28-E6F925CA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263B53-EF01-B341-859F-C339F6F6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0F83C4-3C11-644F-86B5-08D7F45D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0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460770-57DA-0740-833A-E1B26B0C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E36F2D-DFD3-9F47-9871-08F8DCB5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D3B64A-E5C9-B540-8A89-20AE59226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D6C200-846B-5142-86B0-F7470CED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F780C0-F075-F944-98BA-22076A85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53CEDB-C351-9C45-A538-07B1530E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D1760-88FA-F247-A8E6-2E95F26E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2323C-505D-AC42-BD38-44928CAA3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E0F3E8-8E8B-E841-8039-A8EE6A81B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C4FCA8-8DC9-AC4A-83F9-A7F9EA5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16864-3005-6947-9660-B133D2AD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4DF6C6-A213-FC4E-8323-468C260B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6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EBAEC5-19B1-CD42-9AAA-352F0C16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4E7CEA-DF76-A549-A49B-C9A005D1A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EBBD09-F3D1-8C4E-9907-656DD32D5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8216E-6971-3E40-8B23-B77A41AFDEE4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E0F50A-BFD0-D948-ACE3-8677C8F4F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E2B35F-B35B-EB4F-A8D9-2B3CE38D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5A5BB-0201-8046-80B4-DA87DC173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cdn5.euraxess.org%2Fsites%2Fdefault%2Ffiles%2Fnews%2Ffnsnf_swiss_national_science_foundation.gif&amp;imgrefurl=https%3A%2F%2Feuraxess.ec.europa.eu%2Fworldwide%2Fbrazil%2F5-year-grants-switzerland-women-post-doc-level-swiss-national-science&amp;tbnid=9F1WCBzEglE9wM&amp;vet=12ahUKEwi7kbuUhbjyAhUERBoKHVOODukQMygDegUIARChAQ..i&amp;docid=miU8DHKnkv1HcM&amp;w=3071&amp;h=1039&amp;q=Swiss%20National%20Fondation%20%20logo&amp;client=firefox-b-d&amp;ved=2ahUKEwi7kbuUhbjyAhUERBoKHVOODukQMygDegUIARChAQ" TargetMode="External"/><Relationship Id="rId13" Type="http://schemas.openxmlformats.org/officeDocument/2006/relationships/hyperlink" Target="https://neurocenter-unige.ch/" TargetMode="External"/><Relationship Id="rId18" Type="http://schemas.openxmlformats.org/officeDocument/2006/relationships/hyperlink" Target="https://www.google.com/imgres?imgurl=https%3A%2F%2Fesnch.org%2Fwp-content%2Fuploads%2F2018%2F09%2FESNCH_logo_postojeci.png&amp;imgrefurl=https%3A%2F%2Fesnch.org%2F&amp;tbnid=Xzj8OYnjIqoJSM&amp;vet=12ahUKEwiy9IiY8b_zAhUY4oUKHdkcDzkQMygMegQIARBJ..i&amp;docid=apbWETxikPcREM&amp;w=179&amp;h=178&amp;q=esnch%20belgrade&amp;client=firefox-b-d&amp;ved=2ahUKEwiy9IiY8b_zAhUY4oUKHdkcDzkQMygMegQIARBJ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7" Type="http://schemas.openxmlformats.org/officeDocument/2006/relationships/image" Target="../media/image1.jpeg"/><Relationship Id="rId12" Type="http://schemas.openxmlformats.org/officeDocument/2006/relationships/image" Target="../media/image4.png"/><Relationship Id="rId17" Type="http://schemas.openxmlformats.org/officeDocument/2006/relationships/image" Target="../media/image7.jpeg"/><Relationship Id="rId2" Type="http://schemas.openxmlformats.org/officeDocument/2006/relationships/audio" Target="../media/media1.m4a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microsoft.com/office/2007/relationships/media" Target="../media/media1.m4a"/><Relationship Id="rId6" Type="http://schemas.openxmlformats.org/officeDocument/2006/relationships/hyperlink" Target="https://www.google.com/imgres?imgurl=https%3A%2F%2Fepfl-innovationpark.ch%2Fwp-content%2Fuploads%2FImage1-770x337.jpg&amp;imgrefurl=https%3A%2F%2Fepfl-innovationpark.ch%2Ffondation-bertarelli-catalyst-fund-call-for-proposals-in-neuroscience-research%2F&amp;tbnid=6PwkrH9UYmXQYM&amp;vet=12ahUKEwinjLfphbjyAhUXbRoKHTalAf8QMygBegUIARCAAQ..i&amp;docid=lcVgdnxWIcWpIM&amp;w=770&amp;h=337&amp;q=EPFL%20Bertarelli%20catalyst%20%20logo&amp;client=firefox-b-d&amp;ved=2ahUKEwinjLfphbjyAhUXbRoKHTalAf8QMygBegUIARCAAQ" TargetMode="External"/><Relationship Id="rId11" Type="http://schemas.openxmlformats.org/officeDocument/2006/relationships/hyperlink" Target="https://www.unifr.ch/" TargetMode="External"/><Relationship Id="rId5" Type="http://schemas.openxmlformats.org/officeDocument/2006/relationships/hyperlink" Target="https://www.google.com/imgres?imgurl=https%3A%2F%2Fwww.fusfoundation.org%2Fimages%2Flogotype_Physics_for_Medicine-sm.jpg&amp;imgrefurl=https%3A%2F%2Fwww.fusfoundation.org%2Fnews%2Fsite-profile-physics-for-medicine-paris&amp;tbnid=Kwx1ZYkge66t5M&amp;vet=12ahUKEwiPwtqYkczyAhVTw4UKHRscC88QMygAegUIARCnAQ..i&amp;docid=z5HPw2iqygqj8M&amp;w=1000&amp;h=707&amp;q=Physics%20for%20medicine%20logo&amp;client=firefox-b-d&amp;ved=2ahUKEwiPwtqYkczyAhVTw4UKHRscC88QMygAegUIARCnAQ" TargetMode="External"/><Relationship Id="rId1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10" Type="http://schemas.openxmlformats.org/officeDocument/2006/relationships/image" Target="../media/image3.jpeg"/><Relationship Id="rId19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google.com/url?sa=i&amp;url=https%3A%2F%2Fwww.cureus.com%2Farticles%2F29810-bilateral-optic-neuritis-a-rare-complication-of-mumps&amp;psig=AOvVaw2WVNHhR8K7APO0qpMpluLS&amp;ust=1634240684300000&amp;source=images&amp;cd=vfe&amp;ved=0CAYQjRxqFwoTCKCNqpCTyPMCFQAAAAAdAAAAABAD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hyperlink" Target="https://www.google.com/imgres?imgurl=https%3A%2F%2Fneurosonology2021.esnch.org%2Fwp-content%2Fuploads%2F2021%2F03%2FLogoESNCH2020_21_vodoravno.jpg&amp;imgrefurl=https%3A%2F%2Fneurosonology2021.esnch.org%2F&amp;tbnid=PoYOlNSVelef0M&amp;vet=12ahUKEwiy9IiY8b_zAhUY4oUKHdkcDzkQMygBegQIARAz..i&amp;docid=Z7bigzZK7MxesM&amp;w=323&amp;h=120&amp;q=esnch%20belgrade&amp;client=firefox-b-d&amp;ved=2ahUKEwiy9IiY8b_zAhUY4oUKHdkcDzkQMygBegQIARAz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5745B9-C32D-5348-96B9-BD5F179BDF1E}"/>
              </a:ext>
            </a:extLst>
          </p:cNvPr>
          <p:cNvSpPr/>
          <p:nvPr/>
        </p:nvSpPr>
        <p:spPr>
          <a:xfrm>
            <a:off x="556592" y="2360379"/>
            <a:ext cx="11330609" cy="330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TRANSBULBAR ULTRASOUND: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useful Tool in Multiple Sclerosis</a:t>
            </a:r>
            <a:endParaRPr lang="fr-CH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CH" sz="3600" dirty="0">
              <a:effectLst/>
              <a:hlinkClick r:id="rId5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CH" sz="3600" b="1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CH" sz="3600" dirty="0">
              <a:effectLst/>
              <a:hlinkClick r:id="rId6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563249-51F3-2F4A-A0C3-2FD95A073220}"/>
              </a:ext>
            </a:extLst>
          </p:cNvPr>
          <p:cNvSpPr txBox="1"/>
          <p:nvPr/>
        </p:nvSpPr>
        <p:spPr>
          <a:xfrm>
            <a:off x="556592" y="3358531"/>
            <a:ext cx="11171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H" dirty="0">
              <a:effectLst/>
              <a:hlinkClick r:id="rId5"/>
            </a:endParaRP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Fabienne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Perren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, MD, PhD*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Laboratory of Ultrafast ultrasound Imaging in Clinics, LUNIC Laboratory, </a:t>
            </a:r>
            <a:r>
              <a:rPr lang="en-US" sz="1400" dirty="0" err="1">
                <a:latin typeface="Century Gothic" panose="020B0502020202020204" pitchFamily="34" charset="0"/>
              </a:rPr>
              <a:t>Neurocenter</a:t>
            </a:r>
            <a:r>
              <a:rPr lang="en-US" sz="1400" dirty="0">
                <a:latin typeface="Century Gothic" panose="020B0502020202020204" pitchFamily="34" charset="0"/>
              </a:rPr>
              <a:t> of Geneva, </a:t>
            </a: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Medical Faculty of the University of Geneva and Freiburg, Switzerland</a:t>
            </a:r>
          </a:p>
          <a:p>
            <a:pPr algn="ctr"/>
            <a:endParaRPr lang="fr-CH" sz="1400" dirty="0"/>
          </a:p>
          <a:p>
            <a:pPr algn="ctr"/>
            <a:endParaRPr lang="en-US" sz="1400" dirty="0">
              <a:latin typeface="Century Gothic" panose="020B0502020202020204" pitchFamily="34" charset="0"/>
            </a:endParaRPr>
          </a:p>
        </p:txBody>
      </p:sp>
      <p:grpSp>
        <p:nvGrpSpPr>
          <p:cNvPr id="9" name="Groupe 5">
            <a:extLst>
              <a:ext uri="{FF2B5EF4-FFF2-40B4-BE49-F238E27FC236}">
                <a16:creationId xmlns:a16="http://schemas.microsoft.com/office/drawing/2014/main" id="{9733BE67-3565-E849-B791-B5983736BA9C}"/>
              </a:ext>
            </a:extLst>
          </p:cNvPr>
          <p:cNvGrpSpPr/>
          <p:nvPr/>
        </p:nvGrpSpPr>
        <p:grpSpPr>
          <a:xfrm>
            <a:off x="289319" y="5705640"/>
            <a:ext cx="1931577" cy="931673"/>
            <a:chOff x="1547664" y="1340768"/>
            <a:chExt cx="2664296" cy="1080244"/>
          </a:xfrm>
        </p:grpSpPr>
        <p:pic>
          <p:nvPicPr>
            <p:cNvPr id="10" name="Picture 2" descr="https://communitynewsvictoria.files.wordpress.com/2015/07/right-brain-waves.jpg?w=350&amp;h=200&amp;crop=1">
              <a:extLst>
                <a:ext uri="{FF2B5EF4-FFF2-40B4-BE49-F238E27FC236}">
                  <a16:creationId xmlns:a16="http://schemas.microsoft.com/office/drawing/2014/main" id="{CBA52AC3-A124-514C-9653-C2D0A70D2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5120" r="4961" b="43301"/>
            <a:stretch>
              <a:fillRect/>
            </a:stretch>
          </p:blipFill>
          <p:spPr bwMode="auto">
            <a:xfrm>
              <a:off x="1547664" y="1340768"/>
              <a:ext cx="2664296" cy="1080120"/>
            </a:xfrm>
            <a:prstGeom prst="rect">
              <a:avLst/>
            </a:prstGeom>
            <a:noFill/>
          </p:spPr>
        </p:pic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8A33B6A3-6841-DB4B-BF07-95368D1D9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467" y="1425636"/>
              <a:ext cx="1378372" cy="99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Laboratory of ultrafast-Ultrasound</a:t>
              </a:r>
              <a:b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</a:br>
              <a:r>
                <a:rPr lang="en-US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Neuroimaging</a:t>
              </a:r>
              <a:endPara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>
                <a:defRPr/>
              </a:pP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In Clinics</a:t>
              </a: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9EE6F31E-092E-5644-84F0-8C2325F83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1840" y="1340768"/>
              <a:ext cx="81624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ffectLst>
                    <a:reflection blurRad="6350" stA="55000" endA="50" endPos="85000" dir="5400000" sy="-100000" algn="bl" rotWithShape="0"/>
                  </a:effectLst>
                  <a:latin typeface="Arial Narrow" pitchFamily="34" charset="0"/>
                </a:rPr>
                <a:t>LUNIC</a:t>
              </a:r>
            </a:p>
          </p:txBody>
        </p:sp>
      </p:grpSp>
      <p:pic>
        <p:nvPicPr>
          <p:cNvPr id="1030" name="Picture 6" descr="5-year grants in Switzerland for women at post-doc level - Swiss National  Science Foundation (SNSF) | EURAXESS">
            <a:hlinkClick r:id="rId8"/>
            <a:extLst>
              <a:ext uri="{FF2B5EF4-FFF2-40B4-BE49-F238E27FC236}">
                <a16:creationId xmlns:a16="http://schemas.microsoft.com/office/drawing/2014/main" id="{BD635DC1-7011-0D40-96FD-9982BF4F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199" y="5861334"/>
            <a:ext cx="2335660" cy="79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ndation Bertarelli Catalyst Fund: Call for proposals in neuroscience  research - EPFL Innovation Park -">
            <a:hlinkClick r:id="rId6"/>
            <a:extLst>
              <a:ext uri="{FF2B5EF4-FFF2-40B4-BE49-F238E27FC236}">
                <a16:creationId xmlns:a16="http://schemas.microsoft.com/office/drawing/2014/main" id="{42CF2DE8-7472-FD42-9DF0-7F0FA602C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41" y="5709727"/>
            <a:ext cx="2426686" cy="10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B5F5F3E-E5B6-DA43-A974-248CB9159418}"/>
              </a:ext>
            </a:extLst>
          </p:cNvPr>
          <p:cNvGrpSpPr/>
          <p:nvPr/>
        </p:nvGrpSpPr>
        <p:grpSpPr>
          <a:xfrm>
            <a:off x="7574292" y="5913240"/>
            <a:ext cx="1740798" cy="675321"/>
            <a:chOff x="6755645" y="5975859"/>
            <a:chExt cx="1916043" cy="569859"/>
          </a:xfrm>
        </p:grpSpPr>
        <p:pic>
          <p:nvPicPr>
            <p:cNvPr id="1034" name="Picture 10" descr="https://cdn.unifr.ch/uf/v2.4.1/gfx/logo.png">
              <a:hlinkClick r:id="rId11"/>
              <a:extLst>
                <a:ext uri="{FF2B5EF4-FFF2-40B4-BE49-F238E27FC236}">
                  <a16:creationId xmlns:a16="http://schemas.microsoft.com/office/drawing/2014/main" id="{996B5C0E-F34A-3743-9FBC-3067477D8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645" y="6231487"/>
              <a:ext cx="1916043" cy="314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A8B4B5B-C465-264C-B3FA-ED890F352708}"/>
                </a:ext>
              </a:extLst>
            </p:cNvPr>
            <p:cNvSpPr txBox="1"/>
            <p:nvPr/>
          </p:nvSpPr>
          <p:spPr>
            <a:xfrm>
              <a:off x="7225460" y="5975859"/>
              <a:ext cx="658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LCNS</a:t>
              </a:r>
            </a:p>
          </p:txBody>
        </p:sp>
      </p:grpSp>
      <p:pic>
        <p:nvPicPr>
          <p:cNvPr id="1036" name="Picture 12" descr="https://greenseminars.ch/wp-content/uploads/2019/12/Screen-Shot-2019-12-23-at-00.30.06.png">
            <a:hlinkClick r:id="rId13"/>
            <a:extLst>
              <a:ext uri="{FF2B5EF4-FFF2-40B4-BE49-F238E27FC236}">
                <a16:creationId xmlns:a16="http://schemas.microsoft.com/office/drawing/2014/main" id="{2D312E73-1191-174B-B3C2-3E4A06B5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40" y="5658803"/>
            <a:ext cx="1879857" cy="9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11B7D47-104B-0346-BEBA-917A4E4AEEEB}"/>
              </a:ext>
            </a:extLst>
          </p:cNvPr>
          <p:cNvSpPr txBox="1"/>
          <p:nvPr/>
        </p:nvSpPr>
        <p:spPr>
          <a:xfrm>
            <a:off x="3356015" y="5011121"/>
            <a:ext cx="476393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*</a:t>
            </a:r>
            <a:r>
              <a:rPr lang="en-US" sz="1400" dirty="0">
                <a:solidFill>
                  <a:srgbClr val="0070C0"/>
                </a:solidFill>
              </a:rPr>
              <a:t> The Presenter has no conflict of interest &amp; nothing to disclose</a:t>
            </a:r>
          </a:p>
        </p:txBody>
      </p:sp>
      <p:pic>
        <p:nvPicPr>
          <p:cNvPr id="1028" name="Picture 4" descr="ESNCH – 2021">
            <a:hlinkClick r:id="rId15"/>
            <a:extLst>
              <a:ext uri="{FF2B5EF4-FFF2-40B4-BE49-F238E27FC236}">
                <a16:creationId xmlns:a16="http://schemas.microsoft.com/office/drawing/2014/main" id="{85D34870-76B1-5C44-A029-98B79B26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6" y="232870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seens.eu/userfiles/image/ESNCH-25th-Meeting-Belgrade-2020-.jpg">
            <a:extLst>
              <a:ext uri="{FF2B5EF4-FFF2-40B4-BE49-F238E27FC236}">
                <a16:creationId xmlns:a16="http://schemas.microsoft.com/office/drawing/2014/main" id="{35284932-6BA2-7D4C-8B67-26FDDD8F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64" y="31036"/>
            <a:ext cx="4888992" cy="19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SNCH – European Society of Neurosonology and Cerebral Hemodynamics">
            <a:hlinkClick r:id="rId18"/>
            <a:extLst>
              <a:ext uri="{FF2B5EF4-FFF2-40B4-BE49-F238E27FC236}">
                <a16:creationId xmlns:a16="http://schemas.microsoft.com/office/drawing/2014/main" id="{FDFD43DB-38BD-C14E-9580-44EBD490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34" y="1045210"/>
            <a:ext cx="1155862" cy="11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8090C-4FE2-8D44-9B6C-75769DA92D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7221" y="271836"/>
            <a:ext cx="4268907" cy="1348076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7996D7F-FCBD-804D-B0EE-97F3CC373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C89572AF-6A3C-0541-BA9F-917CD413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85531E-B27F-B94A-9722-286FF8F2907F}"/>
              </a:ext>
            </a:extLst>
          </p:cNvPr>
          <p:cNvSpPr/>
          <p:nvPr/>
        </p:nvSpPr>
        <p:spPr>
          <a:xfrm>
            <a:off x="280946" y="6457890"/>
            <a:ext cx="348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Multiple </a:t>
            </a:r>
            <a:r>
              <a:rPr lang="fr-CH" sz="1000" dirty="0" err="1">
                <a:latin typeface="Century Gothic" panose="020B0502020202020204" pitchFamily="34" charset="0"/>
              </a:rPr>
              <a:t>Sclerosis</a:t>
            </a:r>
            <a:r>
              <a:rPr lang="fr-CH" sz="1000" dirty="0">
                <a:latin typeface="Century Gothic" panose="020B0502020202020204" pitchFamily="34" charset="0"/>
              </a:rPr>
              <a:t> and </a:t>
            </a:r>
            <a:r>
              <a:rPr lang="fr-CH" sz="1000" dirty="0" err="1">
                <a:latin typeface="Century Gothic" panose="020B0502020202020204" pitchFamily="34" charset="0"/>
              </a:rPr>
              <a:t>Related</a:t>
            </a:r>
            <a:r>
              <a:rPr lang="fr-CH" sz="1000" dirty="0">
                <a:latin typeface="Century Gothic" panose="020B0502020202020204" pitchFamily="34" charset="0"/>
              </a:rPr>
              <a:t> </a:t>
            </a:r>
            <a:r>
              <a:rPr lang="fr-CH" sz="1000" dirty="0" err="1">
                <a:latin typeface="Century Gothic" panose="020B0502020202020204" pitchFamily="34" charset="0"/>
              </a:rPr>
              <a:t>Disorders</a:t>
            </a:r>
            <a:r>
              <a:rPr lang="fr-CH" sz="1000" dirty="0">
                <a:latin typeface="Century Gothic" panose="020B0502020202020204" pitchFamily="34" charset="0"/>
              </a:rPr>
              <a:t> (2020) 101934</a:t>
            </a:r>
          </a:p>
          <a:p>
            <a:endParaRPr lang="fr-CH" sz="1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AD00DA1-E141-B248-8715-5872E710B35C}"/>
              </a:ext>
            </a:extLst>
          </p:cNvPr>
          <p:cNvSpPr txBox="1">
            <a:spLocks/>
          </p:cNvSpPr>
          <p:nvPr/>
        </p:nvSpPr>
        <p:spPr>
          <a:xfrm>
            <a:off x="493425" y="84780"/>
            <a:ext cx="6551952" cy="1085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928A10-5D98-5346-A8C3-08B66A4F3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30" t="55156" r="4156" b="8038"/>
          <a:stretch/>
        </p:blipFill>
        <p:spPr>
          <a:xfrm>
            <a:off x="719527" y="819867"/>
            <a:ext cx="7778345" cy="25633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4F3448-826C-B74A-A283-5018D6D7C8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49" t="17716" r="4676" b="11845"/>
          <a:stretch/>
        </p:blipFill>
        <p:spPr>
          <a:xfrm>
            <a:off x="5889583" y="3192905"/>
            <a:ext cx="5745283" cy="3665095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43D6303-82AB-5241-99C2-89E793E8B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C89572AF-6A3C-0541-BA9F-917CD413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85531E-B27F-B94A-9722-286FF8F2907F}"/>
              </a:ext>
            </a:extLst>
          </p:cNvPr>
          <p:cNvSpPr/>
          <p:nvPr/>
        </p:nvSpPr>
        <p:spPr>
          <a:xfrm>
            <a:off x="280946" y="6457890"/>
            <a:ext cx="348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Multiple </a:t>
            </a:r>
            <a:r>
              <a:rPr lang="fr-CH" sz="1000" dirty="0" err="1">
                <a:latin typeface="Century Gothic" panose="020B0502020202020204" pitchFamily="34" charset="0"/>
              </a:rPr>
              <a:t>Sclerosis</a:t>
            </a:r>
            <a:r>
              <a:rPr lang="fr-CH" sz="1000" dirty="0">
                <a:latin typeface="Century Gothic" panose="020B0502020202020204" pitchFamily="34" charset="0"/>
              </a:rPr>
              <a:t> and </a:t>
            </a:r>
            <a:r>
              <a:rPr lang="fr-CH" sz="1000" dirty="0" err="1">
                <a:latin typeface="Century Gothic" panose="020B0502020202020204" pitchFamily="34" charset="0"/>
              </a:rPr>
              <a:t>Related</a:t>
            </a:r>
            <a:r>
              <a:rPr lang="fr-CH" sz="1000" dirty="0">
                <a:latin typeface="Century Gothic" panose="020B0502020202020204" pitchFamily="34" charset="0"/>
              </a:rPr>
              <a:t> </a:t>
            </a:r>
            <a:r>
              <a:rPr lang="fr-CH" sz="1000" dirty="0" err="1">
                <a:latin typeface="Century Gothic" panose="020B0502020202020204" pitchFamily="34" charset="0"/>
              </a:rPr>
              <a:t>Disorders</a:t>
            </a:r>
            <a:r>
              <a:rPr lang="fr-CH" sz="1000" dirty="0">
                <a:latin typeface="Century Gothic" panose="020B0502020202020204" pitchFamily="34" charset="0"/>
              </a:rPr>
              <a:t> (2020) 101934</a:t>
            </a:r>
          </a:p>
          <a:p>
            <a:endParaRPr lang="fr-CH" sz="1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AD00DA1-E141-B248-8715-5872E710B35C}"/>
              </a:ext>
            </a:extLst>
          </p:cNvPr>
          <p:cNvSpPr txBox="1">
            <a:spLocks/>
          </p:cNvSpPr>
          <p:nvPr/>
        </p:nvSpPr>
        <p:spPr>
          <a:xfrm>
            <a:off x="493425" y="84780"/>
            <a:ext cx="6551952" cy="1085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5838FA-4255-BB43-B278-D00DF1898C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70" t="24062" r="5456" b="7721"/>
          <a:stretch/>
        </p:blipFill>
        <p:spPr>
          <a:xfrm>
            <a:off x="2683240" y="1543986"/>
            <a:ext cx="7176802" cy="4498578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C95B93E-CB9E-E14E-AD07-C96A6F742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in MS without optic neuritis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BE1CBD-AFDB-6C44-9A88-D256A1CD2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3" t="13273" r="48737" b="26758"/>
          <a:stretch/>
        </p:blipFill>
        <p:spPr>
          <a:xfrm>
            <a:off x="1713320" y="1450848"/>
            <a:ext cx="5461277" cy="50105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1D1395-47B2-F040-9E10-806641D43E9F}"/>
              </a:ext>
            </a:extLst>
          </p:cNvPr>
          <p:cNvSpPr txBox="1"/>
          <p:nvPr/>
        </p:nvSpPr>
        <p:spPr>
          <a:xfrm>
            <a:off x="9909045" y="6461437"/>
            <a:ext cx="18998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Brain Res 2020; 1734, 146723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EDCF9-C59F-C94D-8A3F-96CD7649AA4B}"/>
              </a:ext>
            </a:extLst>
          </p:cNvPr>
          <p:cNvSpPr/>
          <p:nvPr/>
        </p:nvSpPr>
        <p:spPr>
          <a:xfrm>
            <a:off x="7382937" y="2383845"/>
            <a:ext cx="44259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Century Gothic" panose="020B0502020202020204" pitchFamily="34" charset="0"/>
              </a:rPr>
              <a:t>Participants </a:t>
            </a:r>
            <a:r>
              <a:rPr lang="fr-CH" dirty="0" err="1">
                <a:latin typeface="Century Gothic" panose="020B0502020202020204" pitchFamily="34" charset="0"/>
              </a:rPr>
              <a:t>examined</a:t>
            </a:r>
            <a:r>
              <a:rPr lang="fr-CH" dirty="0">
                <a:latin typeface="Century Gothic" panose="020B0502020202020204" pitchFamily="34" charset="0"/>
              </a:rPr>
              <a:t> in the </a:t>
            </a:r>
            <a:r>
              <a:rPr lang="fr-CH" dirty="0" err="1">
                <a:latin typeface="Century Gothic" panose="020B0502020202020204" pitchFamily="34" charset="0"/>
              </a:rPr>
              <a:t>supine</a:t>
            </a:r>
            <a:r>
              <a:rPr lang="fr-CH" dirty="0">
                <a:latin typeface="Century Gothic" panose="020B0502020202020204" pitchFamily="34" charset="0"/>
              </a:rPr>
              <a:t> position </a:t>
            </a:r>
            <a:r>
              <a:rPr lang="fr-CH" dirty="0" err="1">
                <a:latin typeface="Century Gothic" panose="020B0502020202020204" pitchFamily="34" charset="0"/>
              </a:rPr>
              <a:t>with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elevated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upper</a:t>
            </a:r>
            <a:r>
              <a:rPr lang="fr-CH" dirty="0">
                <a:latin typeface="Century Gothic" panose="020B0502020202020204" pitchFamily="34" charset="0"/>
              </a:rPr>
              <a:t> part of the body and the </a:t>
            </a:r>
            <a:r>
              <a:rPr lang="fr-CH" dirty="0" err="1">
                <a:latin typeface="Century Gothic" panose="020B0502020202020204" pitchFamily="34" charset="0"/>
              </a:rPr>
              <a:t>head</a:t>
            </a:r>
            <a:r>
              <a:rPr lang="fr-CH" dirty="0">
                <a:latin typeface="Century Gothic" panose="020B0502020202020204" pitchFamily="34" charset="0"/>
              </a:rPr>
              <a:t> angle </a:t>
            </a:r>
            <a:r>
              <a:rPr lang="fr-CH" dirty="0" err="1">
                <a:latin typeface="Century Gothic" panose="020B0502020202020204" pitchFamily="34" charset="0"/>
              </a:rPr>
              <a:t>held</a:t>
            </a:r>
            <a:r>
              <a:rPr lang="fr-CH" dirty="0">
                <a:latin typeface="Century Gothic" panose="020B0502020202020204" pitchFamily="34" charset="0"/>
              </a:rPr>
              <a:t> constant at 20–30 </a:t>
            </a:r>
            <a:r>
              <a:rPr lang="fr-CH" dirty="0" err="1">
                <a:latin typeface="Century Gothic" panose="020B0502020202020204" pitchFamily="34" charset="0"/>
              </a:rPr>
              <a:t>degrees</a:t>
            </a:r>
            <a:r>
              <a:rPr lang="fr-CH" dirty="0">
                <a:latin typeface="Century Gothic" panose="020B0502020202020204" pitchFamily="34" charset="0"/>
              </a:rPr>
              <a:t> to </a:t>
            </a:r>
            <a:r>
              <a:rPr lang="fr-CH" dirty="0" err="1">
                <a:latin typeface="Century Gothic" panose="020B0502020202020204" pitchFamily="34" charset="0"/>
              </a:rPr>
              <a:t>avoid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any</a:t>
            </a:r>
            <a:r>
              <a:rPr lang="fr-CH" dirty="0">
                <a:latin typeface="Century Gothic" panose="020B0502020202020204" pitchFamily="34" charset="0"/>
              </a:rPr>
              <a:t> pressure on the </a:t>
            </a:r>
            <a:r>
              <a:rPr lang="fr-CH" dirty="0" err="1">
                <a:latin typeface="Century Gothic" panose="020B0502020202020204" pitchFamily="34" charset="0"/>
              </a:rPr>
              <a:t>eyes</a:t>
            </a:r>
            <a:r>
              <a:rPr lang="fr-CH" dirty="0">
                <a:latin typeface="Century Gothic" panose="020B0502020202020204" pitchFamily="34" charset="0"/>
              </a:rPr>
              <a:t>. 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>
                <a:latin typeface="Century Gothic" panose="020B0502020202020204" pitchFamily="34" charset="0"/>
              </a:rPr>
              <a:t>All participants </a:t>
            </a:r>
            <a:r>
              <a:rPr lang="fr-CH" dirty="0" err="1">
                <a:latin typeface="Century Gothic" panose="020B0502020202020204" pitchFamily="34" charset="0"/>
              </a:rPr>
              <a:t>were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asked</a:t>
            </a:r>
            <a:r>
              <a:rPr lang="fr-CH" dirty="0">
                <a:latin typeface="Century Gothic" panose="020B0502020202020204" pitchFamily="34" charset="0"/>
              </a:rPr>
              <a:t> to </a:t>
            </a:r>
            <a:r>
              <a:rPr lang="fr-CH" dirty="0" err="1">
                <a:latin typeface="Century Gothic" panose="020B0502020202020204" pitchFamily="34" charset="0"/>
              </a:rPr>
              <a:t>try</a:t>
            </a:r>
            <a:r>
              <a:rPr lang="fr-CH" dirty="0">
                <a:latin typeface="Century Gothic" panose="020B0502020202020204" pitchFamily="34" charset="0"/>
              </a:rPr>
              <a:t> to </a:t>
            </a:r>
            <a:r>
              <a:rPr lang="fr-CH" dirty="0" err="1">
                <a:latin typeface="Century Gothic" panose="020B0502020202020204" pitchFamily="34" charset="0"/>
              </a:rPr>
              <a:t>keep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their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eyes</a:t>
            </a:r>
            <a:r>
              <a:rPr lang="fr-CH" dirty="0">
                <a:latin typeface="Century Gothic" panose="020B0502020202020204" pitchFamily="34" charset="0"/>
              </a:rPr>
              <a:t> in the </a:t>
            </a:r>
            <a:r>
              <a:rPr lang="fr-CH" dirty="0" err="1">
                <a:latin typeface="Century Gothic" panose="020B0502020202020204" pitchFamily="34" charset="0"/>
              </a:rPr>
              <a:t>mid</a:t>
            </a:r>
            <a:r>
              <a:rPr lang="fr-CH" dirty="0">
                <a:latin typeface="Century Gothic" panose="020B0502020202020204" pitchFamily="34" charset="0"/>
              </a:rPr>
              <a:t> position. 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 err="1">
                <a:latin typeface="Century Gothic" panose="020B0502020202020204" pitchFamily="34" charset="0"/>
              </a:rPr>
              <a:t>Mechanical</a:t>
            </a:r>
            <a:r>
              <a:rPr lang="fr-CH" dirty="0">
                <a:latin typeface="Century Gothic" panose="020B0502020202020204" pitchFamily="34" charset="0"/>
              </a:rPr>
              <a:t> index </a:t>
            </a:r>
            <a:r>
              <a:rPr lang="fr-CH" dirty="0" err="1">
                <a:latin typeface="Century Gothic" panose="020B0502020202020204" pitchFamily="34" charset="0"/>
              </a:rPr>
              <a:t>was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reduced</a:t>
            </a:r>
            <a:r>
              <a:rPr lang="fr-CH" dirty="0">
                <a:latin typeface="Century Gothic" panose="020B0502020202020204" pitchFamily="34" charset="0"/>
              </a:rPr>
              <a:t> to 0.2.</a:t>
            </a:r>
          </a:p>
        </p:txBody>
      </p:sp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39427F1-7F05-944A-94B7-730771E16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in MS : visual acuity and biomarkers of inflammation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6318510" y="6457890"/>
            <a:ext cx="6258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Century Gothic" panose="020B0502020202020204" pitchFamily="34" charset="0"/>
              </a:rPr>
              <a:t>Hindawi</a:t>
            </a:r>
            <a:r>
              <a:rPr lang="en-US" sz="1000" dirty="0">
                <a:latin typeface="Century Gothic" panose="020B0502020202020204" pitchFamily="34" charset="0"/>
              </a:rPr>
              <a:t> Disease Markers, 2017; ID 5434310; </a:t>
            </a:r>
            <a:r>
              <a:rPr lang="fr-CH" sz="1000" dirty="0" err="1">
                <a:latin typeface="Century Gothic" panose="020B0502020202020204" pitchFamily="34" charset="0"/>
              </a:rPr>
              <a:t>Clinical</a:t>
            </a:r>
            <a:r>
              <a:rPr lang="fr-CH" sz="1000" dirty="0">
                <a:latin typeface="Century Gothic" panose="020B0502020202020204" pitchFamily="34" charset="0"/>
              </a:rPr>
              <a:t> </a:t>
            </a:r>
            <a:r>
              <a:rPr lang="fr-CH" sz="1000" dirty="0" err="1">
                <a:latin typeface="Century Gothic" panose="020B0502020202020204" pitchFamily="34" charset="0"/>
              </a:rPr>
              <a:t>Neurophysiology</a:t>
            </a:r>
            <a:r>
              <a:rPr lang="fr-CH" sz="1000" dirty="0">
                <a:latin typeface="Century Gothic" panose="020B0502020202020204" pitchFamily="34" charset="0"/>
              </a:rPr>
              <a:t> 2016;127(1: 803–809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92B03B-F93F-8849-9822-994FB4E696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06" t="5728" r="49448" b="34419"/>
          <a:stretch/>
        </p:blipFill>
        <p:spPr>
          <a:xfrm>
            <a:off x="7405141" y="112011"/>
            <a:ext cx="2878111" cy="21737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2D8C8DA-FB0B-714C-A2F9-2BDC980A0F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965" t="5729" r="5633" b="19372"/>
          <a:stretch/>
        </p:blipFill>
        <p:spPr>
          <a:xfrm>
            <a:off x="838200" y="2288931"/>
            <a:ext cx="4681085" cy="4369014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4B5C032-0D89-0D42-8A70-F427D143E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18860A-6D4D-C547-AE68-8CE3A9E88E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507" t="6739" r="6226" b="34078"/>
          <a:stretch/>
        </p:blipFill>
        <p:spPr>
          <a:xfrm>
            <a:off x="6537377" y="2462904"/>
            <a:ext cx="5400614" cy="39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evaluation of OND as a in biomarker for disability in MS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8131901" y="6457890"/>
            <a:ext cx="370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Neuropsychiatric Disease and Treatment 2019;15:2571-78</a:t>
            </a:r>
            <a:endParaRPr lang="fr-CH" sz="1000" dirty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FA3274-E57B-804F-82D6-1371D36120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01" t="13908" r="6831" b="17239"/>
          <a:stretch/>
        </p:blipFill>
        <p:spPr>
          <a:xfrm>
            <a:off x="209862" y="2488367"/>
            <a:ext cx="5906125" cy="36426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1FD2E2-8278-AB49-8935-E8D84BDE04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41" t="10417" r="10163" b="19461"/>
          <a:stretch/>
        </p:blipFill>
        <p:spPr>
          <a:xfrm>
            <a:off x="5619850" y="1915543"/>
            <a:ext cx="6221961" cy="3076182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D3E1D66-8FF5-1241-A954-FECA25DDA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4" y="205933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evaluation of OND as a in biomarker for disability in MS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149313" y="6485000"/>
            <a:ext cx="370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Neuropsychiatric Disease and Treatment 2019;15:2571-78</a:t>
            </a:r>
            <a:endParaRPr lang="fr-CH" sz="1000" dirty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AD6B02-0496-6B44-BD97-9E2DD1D52B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40" t="16764" r="8631" b="40085"/>
          <a:stretch/>
        </p:blipFill>
        <p:spPr>
          <a:xfrm>
            <a:off x="1168882" y="1291656"/>
            <a:ext cx="7634560" cy="22805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933FBB-20AC-DB42-8E2A-A09B62324D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02" t="8130" r="7017" b="19144"/>
          <a:stretch/>
        </p:blipFill>
        <p:spPr>
          <a:xfrm>
            <a:off x="4788311" y="3449165"/>
            <a:ext cx="6715594" cy="343594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959366F-D220-554F-A974-E44196C2C89F}"/>
              </a:ext>
            </a:extLst>
          </p:cNvPr>
          <p:cNvSpPr/>
          <p:nvPr/>
        </p:nvSpPr>
        <p:spPr>
          <a:xfrm>
            <a:off x="8004748" y="2533338"/>
            <a:ext cx="494675" cy="359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D5D7796-ADB3-3D42-9DA0-A9BD6F8B3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4" y="205933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detecting ON atrophy in demyelinating diseases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177953" y="6457890"/>
            <a:ext cx="223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 </a:t>
            </a:r>
            <a:r>
              <a:rPr lang="fr-CH" sz="1000" dirty="0" err="1">
                <a:latin typeface="Century Gothic" panose="020B0502020202020204" pitchFamily="34" charset="0"/>
              </a:rPr>
              <a:t>Eur</a:t>
            </a:r>
            <a:r>
              <a:rPr lang="fr-CH" sz="1000" dirty="0">
                <a:latin typeface="Century Gothic" panose="020B0502020202020204" pitchFamily="34" charset="0"/>
              </a:rPr>
              <a:t> J </a:t>
            </a:r>
            <a:r>
              <a:rPr lang="fr-CH" sz="1000" dirty="0" err="1">
                <a:latin typeface="Century Gothic" panose="020B0502020202020204" pitchFamily="34" charset="0"/>
              </a:rPr>
              <a:t>Neurology</a:t>
            </a:r>
            <a:r>
              <a:rPr lang="fr-CH" sz="1000" dirty="0">
                <a:latin typeface="Century Gothic" panose="020B0502020202020204" pitchFamily="34" charset="0"/>
              </a:rPr>
              <a:t> 2020; 27:626-32 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A96DE9-22EF-9A46-BFAE-E2190B084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70" r="50692" b="17874"/>
          <a:stretch/>
        </p:blipFill>
        <p:spPr>
          <a:xfrm>
            <a:off x="6807150" y="1237075"/>
            <a:ext cx="3758259" cy="5343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2A268E-471C-714E-A080-0A3869BE705C}"/>
              </a:ext>
            </a:extLst>
          </p:cNvPr>
          <p:cNvSpPr/>
          <p:nvPr/>
        </p:nvSpPr>
        <p:spPr>
          <a:xfrm>
            <a:off x="763129" y="1951154"/>
            <a:ext cx="52928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>
                <a:latin typeface="Century Gothic" panose="020B0502020202020204" pitchFamily="34" charset="0"/>
              </a:rPr>
              <a:t>Total of </a:t>
            </a:r>
            <a:r>
              <a:rPr lang="fr-CH" sz="1400" b="1" dirty="0">
                <a:latin typeface="Century Gothic" panose="020B0502020202020204" pitchFamily="34" charset="0"/>
              </a:rPr>
              <a:t>78 patients </a:t>
            </a:r>
            <a:r>
              <a:rPr lang="fr-CH" sz="1400" dirty="0" err="1">
                <a:latin typeface="Century Gothic" panose="020B0502020202020204" pitchFamily="34" charset="0"/>
              </a:rPr>
              <a:t>with</a:t>
            </a:r>
            <a:r>
              <a:rPr lang="fr-CH" sz="1400" dirty="0">
                <a:latin typeface="Century Gothic" panose="020B0502020202020204" pitchFamily="34" charset="0"/>
              </a:rPr>
              <a:t> a </a:t>
            </a:r>
            <a:r>
              <a:rPr lang="fr-CH" sz="1400" dirty="0" err="1">
                <a:latin typeface="Century Gothic" panose="020B0502020202020204" pitchFamily="34" charset="0"/>
              </a:rPr>
              <a:t>history</a:t>
            </a:r>
            <a:r>
              <a:rPr lang="fr-CH" sz="1400" dirty="0">
                <a:latin typeface="Century Gothic" panose="020B0502020202020204" pitchFamily="34" charset="0"/>
              </a:rPr>
              <a:t> of CNS </a:t>
            </a:r>
            <a:r>
              <a:rPr lang="fr-CH" sz="1400" dirty="0" err="1">
                <a:latin typeface="Century Gothic" panose="020B0502020202020204" pitchFamily="34" charset="0"/>
              </a:rPr>
              <a:t>demyelinating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disease</a:t>
            </a:r>
            <a:r>
              <a:rPr lang="fr-CH" sz="1400" dirty="0">
                <a:latin typeface="Century Gothic" panose="020B0502020202020204" pitchFamily="34" charset="0"/>
              </a:rPr>
              <a:t>, 58% </a:t>
            </a:r>
            <a:r>
              <a:rPr lang="fr-CH" sz="1400" dirty="0" err="1">
                <a:latin typeface="Century Gothic" panose="020B0502020202020204" pitchFamily="34" charset="0"/>
              </a:rPr>
              <a:t>with</a:t>
            </a:r>
            <a:r>
              <a:rPr lang="fr-CH" sz="1400" dirty="0">
                <a:latin typeface="Century Gothic" panose="020B0502020202020204" pitchFamily="34" charset="0"/>
              </a:rPr>
              <a:t> a </a:t>
            </a:r>
            <a:r>
              <a:rPr lang="fr-CH" sz="1400" dirty="0" err="1">
                <a:latin typeface="Century Gothic" panose="020B0502020202020204" pitchFamily="34" charset="0"/>
              </a:rPr>
              <a:t>history</a:t>
            </a:r>
            <a:r>
              <a:rPr lang="fr-CH" sz="1400" dirty="0">
                <a:latin typeface="Century Gothic" panose="020B0502020202020204" pitchFamily="34" charset="0"/>
              </a:rPr>
              <a:t> of MS and 26% </a:t>
            </a:r>
            <a:r>
              <a:rPr lang="fr-CH" sz="1400" dirty="0" err="1">
                <a:latin typeface="Century Gothic" panose="020B0502020202020204" pitchFamily="34" charset="0"/>
              </a:rPr>
              <a:t>with</a:t>
            </a:r>
            <a:r>
              <a:rPr lang="fr-CH" sz="1400" dirty="0">
                <a:latin typeface="Century Gothic" panose="020B0502020202020204" pitchFamily="34" charset="0"/>
              </a:rPr>
              <a:t> a </a:t>
            </a:r>
            <a:r>
              <a:rPr lang="fr-CH" sz="1400" dirty="0" err="1">
                <a:latin typeface="Century Gothic" panose="020B0502020202020204" pitchFamily="34" charset="0"/>
              </a:rPr>
              <a:t>history</a:t>
            </a:r>
            <a:r>
              <a:rPr lang="fr-CH" sz="1400" dirty="0">
                <a:latin typeface="Century Gothic" panose="020B0502020202020204" pitchFamily="34" charset="0"/>
              </a:rPr>
              <a:t> of NMOSD</a:t>
            </a:r>
          </a:p>
          <a:p>
            <a:endParaRPr lang="fr-CH" sz="1400" b="1" dirty="0">
              <a:latin typeface="Century Gothic" panose="020B0502020202020204" pitchFamily="34" charset="0"/>
            </a:endParaRPr>
          </a:p>
          <a:p>
            <a:r>
              <a:rPr lang="fr-CH" sz="1400" b="1" dirty="0">
                <a:latin typeface="Century Gothic" panose="020B0502020202020204" pitchFamily="34" charset="0"/>
              </a:rPr>
              <a:t>19 patients </a:t>
            </a:r>
            <a:r>
              <a:rPr lang="fr-CH" sz="1400" b="1" dirty="0" err="1">
                <a:latin typeface="Century Gothic" panose="020B0502020202020204" pitchFamily="34" charset="0"/>
              </a:rPr>
              <a:t>with</a:t>
            </a:r>
            <a:r>
              <a:rPr lang="fr-CH" sz="1400" b="1" dirty="0">
                <a:latin typeface="Century Gothic" panose="020B0502020202020204" pitchFamily="34" charset="0"/>
              </a:rPr>
              <a:t> acute ON </a:t>
            </a:r>
            <a:r>
              <a:rPr lang="fr-CH" sz="1400" dirty="0">
                <a:latin typeface="Century Gothic" panose="020B0502020202020204" pitchFamily="34" charset="0"/>
              </a:rPr>
              <a:t>and 59 patients </a:t>
            </a:r>
            <a:r>
              <a:rPr lang="fr-CH" sz="1400" dirty="0" err="1">
                <a:latin typeface="Century Gothic" panose="020B0502020202020204" pitchFamily="34" charset="0"/>
              </a:rPr>
              <a:t>without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evidence</a:t>
            </a:r>
            <a:r>
              <a:rPr lang="fr-CH" sz="1400" dirty="0">
                <a:latin typeface="Century Gothic" panose="020B0502020202020204" pitchFamily="34" charset="0"/>
              </a:rPr>
              <a:t> of acute ON (</a:t>
            </a:r>
            <a:r>
              <a:rPr lang="fr-CH" sz="1400" dirty="0" err="1">
                <a:latin typeface="Century Gothic" panose="020B0502020202020204" pitchFamily="34" charset="0"/>
              </a:rPr>
              <a:t>mean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age</a:t>
            </a:r>
            <a:r>
              <a:rPr lang="fr-CH" sz="1400" dirty="0">
                <a:latin typeface="Century Gothic" panose="020B0502020202020204" pitchFamily="34" charset="0"/>
              </a:rPr>
              <a:t> 38.2  14.2 </a:t>
            </a:r>
            <a:r>
              <a:rPr lang="fr-CH" sz="1400" dirty="0" err="1">
                <a:latin typeface="Century Gothic" panose="020B0502020202020204" pitchFamily="34" charset="0"/>
              </a:rPr>
              <a:t>years</a:t>
            </a:r>
            <a:r>
              <a:rPr lang="fr-CH" sz="1400" dirty="0">
                <a:latin typeface="Century Gothic" panose="020B0502020202020204" pitchFamily="34" charset="0"/>
              </a:rPr>
              <a:t>, 64.1% </a:t>
            </a:r>
            <a:r>
              <a:rPr lang="fr-CH" sz="1400" dirty="0" err="1">
                <a:latin typeface="Century Gothic" panose="020B0502020202020204" pitchFamily="34" charset="0"/>
              </a:rPr>
              <a:t>females</a:t>
            </a:r>
            <a:r>
              <a:rPr lang="fr-CH" sz="1400" dirty="0">
                <a:latin typeface="Century Gothic" panose="020B0502020202020204" pitchFamily="34" charset="0"/>
              </a:rPr>
              <a:t>, </a:t>
            </a:r>
            <a:r>
              <a:rPr lang="fr-CH" sz="1400" dirty="0" err="1">
                <a:latin typeface="Century Gothic" panose="020B0502020202020204" pitchFamily="34" charset="0"/>
              </a:rPr>
              <a:t>mean</a:t>
            </a:r>
            <a:r>
              <a:rPr lang="fr-CH" sz="1400" dirty="0">
                <a:latin typeface="Century Gothic" panose="020B0502020202020204" pitchFamily="34" charset="0"/>
              </a:rPr>
              <a:t> EDSS score 3.7  2.1) </a:t>
            </a:r>
            <a:r>
              <a:rPr lang="fr-CH" sz="1400" dirty="0" err="1">
                <a:latin typeface="Century Gothic" panose="020B0502020202020204" pitchFamily="34" charset="0"/>
              </a:rPr>
              <a:t>resulting</a:t>
            </a:r>
            <a:r>
              <a:rPr lang="fr-CH" sz="1400" dirty="0">
                <a:latin typeface="Century Gothic" panose="020B0502020202020204" pitchFamily="34" charset="0"/>
              </a:rPr>
              <a:t> in a data pool of 156 </a:t>
            </a:r>
            <a:r>
              <a:rPr lang="fr-CH" sz="1400" dirty="0" err="1">
                <a:latin typeface="Century Gothic" panose="020B0502020202020204" pitchFamily="34" charset="0"/>
              </a:rPr>
              <a:t>optic</a:t>
            </a:r>
            <a:r>
              <a:rPr lang="fr-CH" sz="1400" dirty="0">
                <a:latin typeface="Century Gothic" panose="020B0502020202020204" pitchFamily="34" charset="0"/>
              </a:rPr>
              <a:t> nerves.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 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The </a:t>
            </a:r>
            <a:r>
              <a:rPr lang="fr-CH" sz="1400" dirty="0" err="1">
                <a:latin typeface="Century Gothic" panose="020B0502020202020204" pitchFamily="34" charset="0"/>
              </a:rPr>
              <a:t>median</a:t>
            </a:r>
            <a:r>
              <a:rPr lang="fr-CH" sz="1400" dirty="0">
                <a:latin typeface="Century Gothic" panose="020B0502020202020204" pitchFamily="34" charset="0"/>
              </a:rPr>
              <a:t> time </a:t>
            </a:r>
            <a:r>
              <a:rPr lang="fr-CH" sz="1400" dirty="0" err="1">
                <a:latin typeface="Century Gothic" panose="020B0502020202020204" pitchFamily="34" charset="0"/>
              </a:rPr>
              <a:t>from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symptom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onset</a:t>
            </a:r>
            <a:r>
              <a:rPr lang="fr-CH" sz="1400" dirty="0">
                <a:latin typeface="Century Gothic" panose="020B0502020202020204" pitchFamily="34" charset="0"/>
              </a:rPr>
              <a:t> to TOS </a:t>
            </a:r>
            <a:r>
              <a:rPr lang="fr-CH" sz="1400" dirty="0" err="1">
                <a:latin typeface="Century Gothic" panose="020B0502020202020204" pitchFamily="34" charset="0"/>
              </a:rPr>
              <a:t>examination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was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b="1" dirty="0">
                <a:latin typeface="Century Gothic" panose="020B0502020202020204" pitchFamily="34" charset="0"/>
              </a:rPr>
              <a:t>10 </a:t>
            </a:r>
            <a:r>
              <a:rPr lang="fr-CH" sz="1400" b="1" dirty="0" err="1">
                <a:latin typeface="Century Gothic" panose="020B0502020202020204" pitchFamily="34" charset="0"/>
              </a:rPr>
              <a:t>days</a:t>
            </a:r>
            <a:r>
              <a:rPr lang="fr-CH" sz="1400" dirty="0">
                <a:latin typeface="Century Gothic" panose="020B0502020202020204" pitchFamily="34" charset="0"/>
              </a:rPr>
              <a:t>, interquartile range (IQR) 6–25 </a:t>
            </a:r>
            <a:r>
              <a:rPr lang="fr-CH" sz="1400" dirty="0" err="1">
                <a:latin typeface="Century Gothic" panose="020B0502020202020204" pitchFamily="34" charset="0"/>
              </a:rPr>
              <a:t>days</a:t>
            </a:r>
            <a:r>
              <a:rPr lang="fr-CH" sz="1400" dirty="0">
                <a:latin typeface="Century Gothic" panose="020B0502020202020204" pitchFamily="34" charset="0"/>
              </a:rPr>
              <a:t>. 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r>
              <a:rPr lang="fr-CH" sz="1400" b="1" dirty="0">
                <a:latin typeface="Century Gothic" panose="020B0502020202020204" pitchFamily="34" charset="0"/>
              </a:rPr>
              <a:t>Patients </a:t>
            </a:r>
            <a:r>
              <a:rPr lang="fr-CH" sz="1400" b="1" dirty="0" err="1">
                <a:latin typeface="Century Gothic" panose="020B0502020202020204" pitchFamily="34" charset="0"/>
              </a:rPr>
              <a:t>with</a:t>
            </a:r>
            <a:r>
              <a:rPr lang="fr-CH" sz="1400" b="1" dirty="0">
                <a:latin typeface="Century Gothic" panose="020B0502020202020204" pitchFamily="34" charset="0"/>
              </a:rPr>
              <a:t> acute ON </a:t>
            </a:r>
            <a:r>
              <a:rPr lang="fr-CH" sz="1400" dirty="0" err="1">
                <a:latin typeface="Century Gothic" panose="020B0502020202020204" pitchFamily="34" charset="0"/>
              </a:rPr>
              <a:t>were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younger</a:t>
            </a:r>
            <a:r>
              <a:rPr lang="fr-CH" sz="1400" dirty="0">
                <a:latin typeface="Century Gothic" panose="020B0502020202020204" pitchFamily="34" charset="0"/>
              </a:rPr>
              <a:t> (32.4  13.3 </a:t>
            </a:r>
            <a:r>
              <a:rPr lang="fr-CH" sz="1400" dirty="0" err="1">
                <a:latin typeface="Century Gothic" panose="020B0502020202020204" pitchFamily="34" charset="0"/>
              </a:rPr>
              <a:t>years</a:t>
            </a:r>
            <a:r>
              <a:rPr lang="fr-CH" sz="1400" dirty="0">
                <a:latin typeface="Century Gothic" panose="020B0502020202020204" pitchFamily="34" charset="0"/>
              </a:rPr>
              <a:t> vs. 40.1  14.1 </a:t>
            </a:r>
            <a:r>
              <a:rPr lang="fr-CH" sz="1400" dirty="0" err="1">
                <a:latin typeface="Century Gothic" panose="020B0502020202020204" pitchFamily="34" charset="0"/>
              </a:rPr>
              <a:t>years</a:t>
            </a:r>
            <a:r>
              <a:rPr lang="fr-CH" sz="1400" dirty="0">
                <a:latin typeface="Century Gothic" panose="020B0502020202020204" pitchFamily="34" charset="0"/>
              </a:rPr>
              <a:t>, P = 0.039), </a:t>
            </a:r>
            <a:r>
              <a:rPr lang="fr-CH" sz="1400" dirty="0" err="1">
                <a:latin typeface="Century Gothic" panose="020B0502020202020204" pitchFamily="34" charset="0"/>
              </a:rPr>
              <a:t>less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frequently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under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treatment</a:t>
            </a:r>
            <a:r>
              <a:rPr lang="fr-CH" sz="1400" dirty="0">
                <a:latin typeface="Century Gothic" panose="020B0502020202020204" pitchFamily="34" charset="0"/>
              </a:rPr>
              <a:t> (26.3% vs. 61.0%, P = 0.008) and </a:t>
            </a:r>
            <a:r>
              <a:rPr lang="fr-CH" sz="1400" dirty="0" err="1">
                <a:latin typeface="Century Gothic" panose="020B0502020202020204" pitchFamily="34" charset="0"/>
              </a:rPr>
              <a:t>had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significantly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b="1" dirty="0" err="1">
                <a:latin typeface="Century Gothic" panose="020B0502020202020204" pitchFamily="34" charset="0"/>
              </a:rPr>
              <a:t>higher</a:t>
            </a:r>
            <a:r>
              <a:rPr lang="fr-CH" sz="1400" dirty="0">
                <a:latin typeface="Century Gothic" panose="020B0502020202020204" pitchFamily="34" charset="0"/>
              </a:rPr>
              <a:t> rates of </a:t>
            </a:r>
            <a:r>
              <a:rPr lang="fr-CH" sz="1400" b="1" dirty="0" err="1">
                <a:latin typeface="Century Gothic" panose="020B0502020202020204" pitchFamily="34" charset="0"/>
              </a:rPr>
              <a:t>previous</a:t>
            </a:r>
            <a:r>
              <a:rPr lang="fr-CH" sz="1400" b="1" dirty="0">
                <a:latin typeface="Century Gothic" panose="020B0502020202020204" pitchFamily="34" charset="0"/>
              </a:rPr>
              <a:t> ON </a:t>
            </a:r>
            <a:r>
              <a:rPr lang="fr-CH" sz="1400" dirty="0">
                <a:latin typeface="Century Gothic" panose="020B0502020202020204" pitchFamily="34" charset="0"/>
              </a:rPr>
              <a:t>(36.8% vs. 11.9%, P = 0.014) </a:t>
            </a:r>
            <a:r>
              <a:rPr lang="fr-CH" sz="1400" dirty="0" err="1">
                <a:latin typeface="Century Gothic" panose="020B0502020202020204" pitchFamily="34" charset="0"/>
              </a:rPr>
              <a:t>than</a:t>
            </a:r>
            <a:r>
              <a:rPr lang="fr-CH" sz="1400" dirty="0">
                <a:latin typeface="Century Gothic" panose="020B0502020202020204" pitchFamily="34" charset="0"/>
              </a:rPr>
              <a:t> patients </a:t>
            </a:r>
            <a:r>
              <a:rPr lang="fr-CH" sz="1400" dirty="0" err="1">
                <a:latin typeface="Century Gothic" panose="020B0502020202020204" pitchFamily="34" charset="0"/>
              </a:rPr>
              <a:t>without</a:t>
            </a:r>
            <a:r>
              <a:rPr lang="fr-CH" sz="1400" dirty="0">
                <a:latin typeface="Century Gothic" panose="020B0502020202020204" pitchFamily="34" charset="0"/>
              </a:rPr>
              <a:t> acute ON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</p:txBody>
      </p:sp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E66A13A-27AB-0D40-A142-FACB2B9CD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4" y="205933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detecting ON atrophy in demyelinating diseases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9447958" y="6457890"/>
            <a:ext cx="223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 </a:t>
            </a:r>
            <a:r>
              <a:rPr lang="fr-CH" sz="1000" dirty="0" err="1">
                <a:latin typeface="Century Gothic" panose="020B0502020202020204" pitchFamily="34" charset="0"/>
              </a:rPr>
              <a:t>Eur</a:t>
            </a:r>
            <a:r>
              <a:rPr lang="fr-CH" sz="1000" dirty="0">
                <a:latin typeface="Century Gothic" panose="020B0502020202020204" pitchFamily="34" charset="0"/>
              </a:rPr>
              <a:t> J </a:t>
            </a:r>
            <a:r>
              <a:rPr lang="fr-CH" sz="1000" dirty="0" err="1">
                <a:latin typeface="Century Gothic" panose="020B0502020202020204" pitchFamily="34" charset="0"/>
              </a:rPr>
              <a:t>Neurology</a:t>
            </a:r>
            <a:r>
              <a:rPr lang="fr-CH" sz="1000" dirty="0">
                <a:latin typeface="Century Gothic" panose="020B0502020202020204" pitchFamily="34" charset="0"/>
              </a:rPr>
              <a:t> 2020; 27:626-32 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889FDF-49AB-544E-94A0-B9599F8FE3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50" t="40726" r="50693" b="12314"/>
          <a:stretch/>
        </p:blipFill>
        <p:spPr>
          <a:xfrm>
            <a:off x="959370" y="1716608"/>
            <a:ext cx="4736891" cy="4354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F4EF8B-A555-5D42-81DE-C42D798FEAA8}"/>
              </a:ext>
            </a:extLst>
          </p:cNvPr>
          <p:cNvSpPr/>
          <p:nvPr/>
        </p:nvSpPr>
        <p:spPr>
          <a:xfrm>
            <a:off x="6752438" y="2670679"/>
            <a:ext cx="4655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Century Gothic" panose="020B0502020202020204" pitchFamily="34" charset="0"/>
              </a:rPr>
              <a:t>ROC </a:t>
            </a:r>
            <a:r>
              <a:rPr lang="fr-CH" dirty="0" err="1">
                <a:latin typeface="Century Gothic" panose="020B0502020202020204" pitchFamily="34" charset="0"/>
              </a:rPr>
              <a:t>analysis</a:t>
            </a:r>
            <a:r>
              <a:rPr lang="fr-CH" dirty="0">
                <a:latin typeface="Century Gothic" panose="020B0502020202020204" pitchFamily="34" charset="0"/>
              </a:rPr>
              <a:t> of the </a:t>
            </a:r>
            <a:r>
              <a:rPr lang="fr-CH" dirty="0" err="1">
                <a:latin typeface="Century Gothic" panose="020B0502020202020204" pitchFamily="34" charset="0"/>
              </a:rPr>
              <a:t>presence</a:t>
            </a:r>
            <a:r>
              <a:rPr lang="fr-CH" dirty="0">
                <a:latin typeface="Century Gothic" panose="020B0502020202020204" pitchFamily="34" charset="0"/>
              </a:rPr>
              <a:t> of </a:t>
            </a:r>
            <a:r>
              <a:rPr lang="fr-CH" dirty="0" err="1">
                <a:latin typeface="Century Gothic" panose="020B0502020202020204" pitchFamily="34" charset="0"/>
              </a:rPr>
              <a:t>papillary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swelling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was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found</a:t>
            </a:r>
            <a:r>
              <a:rPr lang="fr-CH" dirty="0">
                <a:latin typeface="Century Gothic" panose="020B0502020202020204" pitchFamily="34" charset="0"/>
              </a:rPr>
              <a:t> to </a:t>
            </a:r>
            <a:r>
              <a:rPr lang="fr-CH" dirty="0" err="1">
                <a:latin typeface="Century Gothic" panose="020B0502020202020204" pitchFamily="34" charset="0"/>
              </a:rPr>
              <a:t>yield</a:t>
            </a:r>
            <a:r>
              <a:rPr lang="fr-CH" dirty="0">
                <a:latin typeface="Century Gothic" panose="020B0502020202020204" pitchFamily="34" charset="0"/>
              </a:rPr>
              <a:t> a </a:t>
            </a:r>
            <a:r>
              <a:rPr lang="fr-CH" dirty="0" err="1">
                <a:latin typeface="Century Gothic" panose="020B0502020202020204" pitchFamily="34" charset="0"/>
              </a:rPr>
              <a:t>sensitivity</a:t>
            </a:r>
            <a:r>
              <a:rPr lang="fr-CH" dirty="0">
                <a:latin typeface="Century Gothic" panose="020B0502020202020204" pitchFamily="34" charset="0"/>
              </a:rPr>
              <a:t> of 14.29% and a </a:t>
            </a:r>
            <a:r>
              <a:rPr lang="fr-CH" dirty="0" err="1">
                <a:latin typeface="Century Gothic" panose="020B0502020202020204" pitchFamily="34" charset="0"/>
              </a:rPr>
              <a:t>specificityof</a:t>
            </a:r>
            <a:r>
              <a:rPr lang="fr-CH" dirty="0">
                <a:latin typeface="Century Gothic" panose="020B0502020202020204" pitchFamily="34" charset="0"/>
              </a:rPr>
              <a:t> 98.52% for the </a:t>
            </a:r>
            <a:r>
              <a:rPr lang="fr-CH" dirty="0" err="1">
                <a:latin typeface="Century Gothic" panose="020B0502020202020204" pitchFamily="34" charset="0"/>
              </a:rPr>
              <a:t>diagnosis</a:t>
            </a:r>
            <a:r>
              <a:rPr lang="fr-CH" dirty="0">
                <a:latin typeface="Century Gothic" panose="020B0502020202020204" pitchFamily="34" charset="0"/>
              </a:rPr>
              <a:t> of acute ON.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7D0EB30-FCF5-8441-B1F1-7FA2AB045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4" y="205933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Shear wave elastography in optic neuritis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9957097" y="6457890"/>
            <a:ext cx="223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 J Ultrason 2021; 21: e194–e199. 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C252F0-827F-2849-9688-6BF38F73F6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099" t="17329" r="40955" b="37176"/>
          <a:stretch/>
        </p:blipFill>
        <p:spPr>
          <a:xfrm>
            <a:off x="498810" y="1918742"/>
            <a:ext cx="6267958" cy="4227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4D4A7-C499-A74D-ADAB-5842A111E41B}"/>
              </a:ext>
            </a:extLst>
          </p:cNvPr>
          <p:cNvSpPr/>
          <p:nvPr/>
        </p:nvSpPr>
        <p:spPr>
          <a:xfrm>
            <a:off x="7090347" y="2555027"/>
            <a:ext cx="47514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Century Gothic" panose="020B0502020202020204" pitchFamily="34" charset="0"/>
              </a:rPr>
              <a:t>72 </a:t>
            </a:r>
            <a:r>
              <a:rPr lang="fr-CH" dirty="0" err="1">
                <a:latin typeface="Century Gothic" panose="020B0502020202020204" pitchFamily="34" charset="0"/>
              </a:rPr>
              <a:t>eyes</a:t>
            </a:r>
            <a:r>
              <a:rPr lang="fr-CH" dirty="0">
                <a:latin typeface="Century Gothic" panose="020B0502020202020204" pitchFamily="34" charset="0"/>
              </a:rPr>
              <a:t> of 36 patients </a:t>
            </a:r>
            <a:r>
              <a:rPr lang="fr-CH" dirty="0" err="1">
                <a:latin typeface="Century Gothic" panose="020B0502020202020204" pitchFamily="34" charset="0"/>
              </a:rPr>
              <a:t>diagnosed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with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unilateral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optic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neuritis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 err="1">
                <a:latin typeface="Century Gothic" panose="020B0502020202020204" pitchFamily="34" charset="0"/>
              </a:rPr>
              <a:t>age-matched</a:t>
            </a:r>
            <a:r>
              <a:rPr lang="fr-CH" dirty="0">
                <a:latin typeface="Century Gothic" panose="020B0502020202020204" pitchFamily="34" charset="0"/>
              </a:rPr>
              <a:t> control group of 36 </a:t>
            </a:r>
            <a:r>
              <a:rPr lang="fr-CH" dirty="0" err="1">
                <a:latin typeface="Century Gothic" panose="020B0502020202020204" pitchFamily="34" charset="0"/>
              </a:rPr>
              <a:t>eyes</a:t>
            </a:r>
            <a:r>
              <a:rPr lang="fr-CH" dirty="0">
                <a:latin typeface="Century Gothic" panose="020B0502020202020204" pitchFamily="34" charset="0"/>
              </a:rPr>
              <a:t> of 18 </a:t>
            </a:r>
            <a:r>
              <a:rPr lang="fr-CH" dirty="0" err="1">
                <a:latin typeface="Century Gothic" panose="020B0502020202020204" pitchFamily="34" charset="0"/>
              </a:rPr>
              <a:t>healthy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subjects</a:t>
            </a:r>
            <a:r>
              <a:rPr lang="fr-CH" dirty="0">
                <a:latin typeface="Century Gothic" panose="020B0502020202020204" pitchFamily="34" charset="0"/>
              </a:rPr>
              <a:t>. 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>
                <a:latin typeface="Century Gothic" panose="020B0502020202020204" pitchFamily="34" charset="0"/>
              </a:rPr>
              <a:t>The patient group </a:t>
            </a:r>
            <a:r>
              <a:rPr lang="fr-CH" dirty="0" err="1">
                <a:latin typeface="Century Gothic" panose="020B0502020202020204" pitchFamily="34" charset="0"/>
              </a:rPr>
              <a:t>consisted</a:t>
            </a:r>
            <a:r>
              <a:rPr lang="fr-CH" dirty="0">
                <a:latin typeface="Century Gothic" panose="020B0502020202020204" pitchFamily="34" charset="0"/>
              </a:rPr>
              <a:t> of 25 multiple </a:t>
            </a:r>
            <a:r>
              <a:rPr lang="fr-CH" dirty="0" err="1">
                <a:latin typeface="Century Gothic" panose="020B0502020202020204" pitchFamily="34" charset="0"/>
              </a:rPr>
              <a:t>sclerosis</a:t>
            </a:r>
            <a:r>
              <a:rPr lang="fr-CH" dirty="0">
                <a:latin typeface="Century Gothic" panose="020B0502020202020204" pitchFamily="34" charset="0"/>
              </a:rPr>
              <a:t> patients and 11 </a:t>
            </a:r>
            <a:r>
              <a:rPr lang="fr-CH" dirty="0" err="1">
                <a:latin typeface="Century Gothic" panose="020B0502020202020204" pitchFamily="34" charset="0"/>
              </a:rPr>
              <a:t>recurrent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isolated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optic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neuritis</a:t>
            </a:r>
            <a:r>
              <a:rPr lang="fr-CH" dirty="0">
                <a:latin typeface="Century Gothic" panose="020B0502020202020204" pitchFamily="34" charset="0"/>
              </a:rPr>
              <a:t> patients.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>
                <a:latin typeface="Century Gothic" panose="020B0502020202020204" pitchFamily="34" charset="0"/>
              </a:rPr>
              <a:t>TI values (&lt;0.5) and MI values (&lt;0.21) </a:t>
            </a:r>
            <a:r>
              <a:rPr lang="fr-CH" dirty="0" err="1">
                <a:latin typeface="Century Gothic" panose="020B0502020202020204" pitchFamily="34" charset="0"/>
              </a:rPr>
              <a:t>were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below</a:t>
            </a:r>
            <a:r>
              <a:rPr lang="fr-CH" dirty="0">
                <a:latin typeface="Century Gothic" panose="020B0502020202020204" pitchFamily="34" charset="0"/>
              </a:rPr>
              <a:t> the FDA </a:t>
            </a:r>
            <a:r>
              <a:rPr lang="fr-CH" dirty="0" err="1">
                <a:latin typeface="Century Gothic" panose="020B0502020202020204" pitchFamily="34" charset="0"/>
              </a:rPr>
              <a:t>limits</a:t>
            </a:r>
            <a:r>
              <a:rPr lang="fr-CH" dirty="0">
                <a:latin typeface="Century Gothic" panose="020B0502020202020204" pitchFamily="34" charset="0"/>
              </a:rPr>
              <a:t> for </a:t>
            </a:r>
            <a:r>
              <a:rPr lang="fr-CH" dirty="0" err="1">
                <a:latin typeface="Century Gothic" panose="020B0502020202020204" pitchFamily="34" charset="0"/>
              </a:rPr>
              <a:t>ocular</a:t>
            </a:r>
            <a:r>
              <a:rPr lang="fr-CH" dirty="0">
                <a:latin typeface="Century Gothic" panose="020B0502020202020204" pitchFamily="34" charset="0"/>
              </a:rPr>
              <a:t> US applications</a:t>
            </a:r>
            <a:r>
              <a:rPr lang="fr-CH" dirty="0"/>
              <a:t> </a:t>
            </a:r>
          </a:p>
          <a:p>
            <a:r>
              <a:rPr lang="fr-CH" dirty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78506E1-206E-CD4A-AF57-673C1D784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64" y="205933"/>
            <a:ext cx="721151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Shear wave elastography in optic neuritis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B30CB82F-1B25-E045-A3D1-4FEC2E72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442BBB-B216-3E40-9B13-92E04A5880DD}"/>
              </a:ext>
            </a:extLst>
          </p:cNvPr>
          <p:cNvSpPr txBox="1"/>
          <p:nvPr/>
        </p:nvSpPr>
        <p:spPr>
          <a:xfrm>
            <a:off x="9957097" y="6457890"/>
            <a:ext cx="223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 J Ultrason 2021; 21: e194–e199. 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3C8DFE-AAB8-0E42-9727-78105B97F3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54" t="18318" r="32259" b="37148"/>
          <a:stretch/>
        </p:blipFill>
        <p:spPr>
          <a:xfrm>
            <a:off x="448337" y="1728231"/>
            <a:ext cx="4768241" cy="24131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C9EE64-7B41-1D4F-9BC8-EBE4F80938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394" t="23110" r="49716" b="20095"/>
          <a:stretch/>
        </p:blipFill>
        <p:spPr>
          <a:xfrm>
            <a:off x="6159167" y="1598099"/>
            <a:ext cx="5503181" cy="4781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1D3AD1-5F95-0646-AA51-F3AE563611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899" t="18318" r="7200" b="37148"/>
          <a:stretch/>
        </p:blipFill>
        <p:spPr>
          <a:xfrm>
            <a:off x="1472471" y="4244798"/>
            <a:ext cx="2330226" cy="2413147"/>
          </a:xfrm>
          <a:prstGeom prst="rect">
            <a:avLst/>
          </a:prstGeom>
        </p:spPr>
      </p:pic>
      <p:pic>
        <p:nvPicPr>
          <p:cNvPr id="11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9F027A31-1AB6-FE4D-AF69-3B7132A7D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5104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Introduction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0FAC38-58D2-A444-A640-46836298F235}"/>
              </a:ext>
            </a:extLst>
          </p:cNvPr>
          <p:cNvSpPr/>
          <p:nvPr/>
        </p:nvSpPr>
        <p:spPr>
          <a:xfrm>
            <a:off x="841248" y="2050024"/>
            <a:ext cx="9253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Century Gothic" panose="020B0502020202020204" pitchFamily="34" charset="0"/>
              </a:rPr>
              <a:t>Multiple </a:t>
            </a:r>
            <a:r>
              <a:rPr lang="fr-CH" dirty="0" err="1">
                <a:latin typeface="Century Gothic" panose="020B0502020202020204" pitchFamily="34" charset="0"/>
              </a:rPr>
              <a:t>sclerosis</a:t>
            </a:r>
            <a:r>
              <a:rPr lang="fr-CH" dirty="0">
                <a:latin typeface="Century Gothic" panose="020B0502020202020204" pitchFamily="34" charset="0"/>
              </a:rPr>
              <a:t> (MS) </a:t>
            </a:r>
            <a:r>
              <a:rPr lang="fr-CH" dirty="0" err="1">
                <a:latin typeface="Century Gothic" panose="020B0502020202020204" pitchFamily="34" charset="0"/>
              </a:rPr>
              <a:t>is</a:t>
            </a:r>
            <a:r>
              <a:rPr lang="fr-CH" dirty="0">
                <a:latin typeface="Century Gothic" panose="020B0502020202020204" pitchFamily="34" charset="0"/>
              </a:rPr>
              <a:t> a </a:t>
            </a:r>
            <a:r>
              <a:rPr lang="fr-CH" dirty="0" err="1">
                <a:latin typeface="Century Gothic" panose="020B0502020202020204" pitchFamily="34" charset="0"/>
              </a:rPr>
              <a:t>heterogeneous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disease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with</a:t>
            </a:r>
            <a:r>
              <a:rPr lang="fr-CH" dirty="0">
                <a:latin typeface="Century Gothic" panose="020B0502020202020204" pitchFamily="34" charset="0"/>
              </a:rPr>
              <a:t> an </a:t>
            </a:r>
            <a:r>
              <a:rPr lang="fr-CH" dirty="0" err="1">
                <a:latin typeface="Century Gothic" panose="020B0502020202020204" pitchFamily="34" charset="0"/>
              </a:rPr>
              <a:t>unpredictable</a:t>
            </a:r>
            <a:r>
              <a:rPr lang="fr-CH" dirty="0">
                <a:latin typeface="Century Gothic" panose="020B0502020202020204" pitchFamily="34" charset="0"/>
              </a:rPr>
              <a:t> course.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Century Gothic" panose="020B0502020202020204" pitchFamily="34" charset="0"/>
              </a:rPr>
              <a:t>A vision </a:t>
            </a:r>
            <a:r>
              <a:rPr lang="fr-CH" dirty="0" err="1">
                <a:latin typeface="Century Gothic" panose="020B0502020202020204" pitchFamily="34" charset="0"/>
              </a:rPr>
              <a:t>problem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is</a:t>
            </a:r>
            <a:r>
              <a:rPr lang="fr-CH" dirty="0">
                <a:latin typeface="Century Gothic" panose="020B0502020202020204" pitchFamily="34" charset="0"/>
              </a:rPr>
              <a:t> the first </a:t>
            </a:r>
            <a:r>
              <a:rPr lang="fr-CH" dirty="0" err="1">
                <a:latin typeface="Century Gothic" panose="020B0502020202020204" pitchFamily="34" charset="0"/>
              </a:rPr>
              <a:t>symptom</a:t>
            </a:r>
            <a:r>
              <a:rPr lang="fr-CH" dirty="0">
                <a:latin typeface="Century Gothic" panose="020B0502020202020204" pitchFamily="34" charset="0"/>
              </a:rPr>
              <a:t> of MS for </a:t>
            </a:r>
            <a:r>
              <a:rPr lang="fr-CH" dirty="0" err="1">
                <a:latin typeface="Century Gothic" panose="020B0502020202020204" pitchFamily="34" charset="0"/>
              </a:rPr>
              <a:t>many</a:t>
            </a:r>
            <a:r>
              <a:rPr lang="fr-CH" dirty="0">
                <a:latin typeface="Century Gothic" panose="020B0502020202020204" pitchFamily="34" charset="0"/>
              </a:rPr>
              <a:t> people.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Century Gothic" panose="020B0502020202020204" pitchFamily="34" charset="0"/>
              </a:rPr>
              <a:t>Visual </a:t>
            </a:r>
            <a:r>
              <a:rPr lang="fr-CH" dirty="0" err="1">
                <a:latin typeface="Century Gothic" panose="020B0502020202020204" pitchFamily="34" charset="0"/>
              </a:rPr>
              <a:t>pathway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is</a:t>
            </a:r>
            <a:r>
              <a:rPr lang="fr-CH" dirty="0">
                <a:latin typeface="Century Gothic" panose="020B0502020202020204" pitchFamily="34" charset="0"/>
              </a:rPr>
              <a:t> a </a:t>
            </a:r>
            <a:r>
              <a:rPr lang="fr-CH" dirty="0" err="1">
                <a:latin typeface="Century Gothic" panose="020B0502020202020204" pitchFamily="34" charset="0"/>
              </a:rPr>
              <a:t>target</a:t>
            </a:r>
            <a:r>
              <a:rPr lang="fr-CH" dirty="0">
                <a:latin typeface="Century Gothic" panose="020B0502020202020204" pitchFamily="34" charset="0"/>
              </a:rPr>
              <a:t> of the </a:t>
            </a:r>
            <a:r>
              <a:rPr lang="fr-CH" dirty="0" err="1">
                <a:latin typeface="Century Gothic" panose="020B0502020202020204" pitchFamily="34" charset="0"/>
              </a:rPr>
              <a:t>disease</a:t>
            </a:r>
            <a:r>
              <a:rPr lang="fr-CH" dirty="0">
                <a:latin typeface="Century Gothic" panose="020B0502020202020204" pitchFamily="34" charset="0"/>
              </a:rPr>
              <a:t> and </a:t>
            </a:r>
            <a:r>
              <a:rPr lang="fr-CH" dirty="0" err="1">
                <a:latin typeface="Century Gothic" panose="020B0502020202020204" pitchFamily="34" charset="0"/>
              </a:rPr>
              <a:t>may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reflect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mechanisms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that</a:t>
            </a:r>
            <a:r>
              <a:rPr lang="fr-CH" dirty="0">
                <a:latin typeface="Century Gothic" panose="020B0502020202020204" pitchFamily="34" charset="0"/>
              </a:rPr>
              <a:t> lead to </a:t>
            </a:r>
            <a:r>
              <a:rPr lang="fr-CH" dirty="0" err="1">
                <a:latin typeface="Century Gothic" panose="020B0502020202020204" pitchFamily="34" charset="0"/>
              </a:rPr>
              <a:t>disability</a:t>
            </a:r>
            <a:r>
              <a:rPr lang="fr-CH" dirty="0">
                <a:latin typeface="Century Gothic" panose="020B0502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Century Gothic" panose="020B0502020202020204" pitchFamily="34" charset="0"/>
              </a:rPr>
              <a:t>Structural and </a:t>
            </a:r>
            <a:r>
              <a:rPr lang="fr-CH" dirty="0" err="1">
                <a:latin typeface="Century Gothic" panose="020B0502020202020204" pitchFamily="34" charset="0"/>
              </a:rPr>
              <a:t>functional</a:t>
            </a:r>
            <a:r>
              <a:rPr lang="fr-CH" dirty="0">
                <a:latin typeface="Century Gothic" panose="020B0502020202020204" pitchFamily="34" charset="0"/>
              </a:rPr>
              <a:t> changes in the </a:t>
            </a:r>
            <a:r>
              <a:rPr lang="fr-CH" dirty="0" err="1">
                <a:latin typeface="Century Gothic" panose="020B0502020202020204" pitchFamily="34" charset="0"/>
              </a:rPr>
              <a:t>visual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pathway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may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be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studied</a:t>
            </a:r>
            <a:r>
              <a:rPr lang="fr-CH" dirty="0">
                <a:latin typeface="Century Gothic" panose="020B0502020202020204" pitchFamily="34" charset="0"/>
              </a:rPr>
              <a:t> by </a:t>
            </a:r>
            <a:r>
              <a:rPr lang="fr-CH" dirty="0" err="1">
                <a:latin typeface="Century Gothic" panose="020B0502020202020204" pitchFamily="34" charset="0"/>
              </a:rPr>
              <a:t>noninvasive</a:t>
            </a:r>
            <a:r>
              <a:rPr lang="fr-CH" dirty="0">
                <a:latin typeface="Century Gothic" panose="020B0502020202020204" pitchFamily="34" charset="0"/>
              </a:rPr>
              <a:t> techniques </a:t>
            </a:r>
            <a:r>
              <a:rPr lang="fr-CH" dirty="0" err="1">
                <a:latin typeface="Century Gothic" panose="020B0502020202020204" pitchFamily="34" charset="0"/>
              </a:rPr>
              <a:t>such</a:t>
            </a:r>
            <a:r>
              <a:rPr lang="fr-CH" dirty="0">
                <a:latin typeface="Century Gothic" panose="020B0502020202020204" pitchFamily="34" charset="0"/>
              </a:rPr>
              <a:t> as B‐mode </a:t>
            </a:r>
            <a:r>
              <a:rPr lang="fr-CH" dirty="0" err="1">
                <a:latin typeface="Century Gothic" panose="020B0502020202020204" pitchFamily="34" charset="0"/>
              </a:rPr>
              <a:t>transorbital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sonography</a:t>
            </a:r>
            <a:r>
              <a:rPr lang="fr-CH" dirty="0">
                <a:latin typeface="Century Gothic" panose="020B0502020202020204" pitchFamily="34" charset="0"/>
              </a:rPr>
              <a:t> (TOS).</a:t>
            </a:r>
          </a:p>
        </p:txBody>
      </p:sp>
      <p:pic>
        <p:nvPicPr>
          <p:cNvPr id="4" name="Picture 4" descr="ESNCH – 2021">
            <a:hlinkClick r:id="rId4"/>
            <a:extLst>
              <a:ext uri="{FF2B5EF4-FFF2-40B4-BE49-F238E27FC236}">
                <a16:creationId xmlns:a16="http://schemas.microsoft.com/office/drawing/2014/main" id="{152F9B81-F06E-0948-88DA-2A510413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reus | Bilateral Optic Neuritis: A Rare Complication of Mumps">
            <a:hlinkClick r:id="rId6"/>
            <a:extLst>
              <a:ext uri="{FF2B5EF4-FFF2-40B4-BE49-F238E27FC236}">
                <a16:creationId xmlns:a16="http://schemas.microsoft.com/office/drawing/2014/main" id="{C1A2873B-CFEA-0C4D-9835-500E0B182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2" t="8879" r="50000" b="28715"/>
          <a:stretch/>
        </p:blipFill>
        <p:spPr bwMode="auto">
          <a:xfrm>
            <a:off x="10094976" y="3809355"/>
            <a:ext cx="1965579" cy="27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E12E080-B0C6-7544-864F-699BE1D10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5104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3658E-36BE-2144-B29A-2ED451DD050F}"/>
              </a:ext>
            </a:extLst>
          </p:cNvPr>
          <p:cNvSpPr/>
          <p:nvPr/>
        </p:nvSpPr>
        <p:spPr>
          <a:xfrm>
            <a:off x="838200" y="1975504"/>
            <a:ext cx="1032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latin typeface="Century Gothic" panose="020B0502020202020204" pitchFamily="34" charset="0"/>
              </a:rPr>
              <a:t>Transorbital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sonography</a:t>
            </a:r>
            <a:r>
              <a:rPr lang="fr-CH" sz="1600" dirty="0">
                <a:latin typeface="Century Gothic" panose="020B0502020202020204" pitchFamily="34" charset="0"/>
              </a:rPr>
              <a:t> (TOS) and </a:t>
            </a:r>
            <a:r>
              <a:rPr lang="fr-CH" sz="1600" dirty="0" err="1">
                <a:latin typeface="Century Gothic" panose="020B0502020202020204" pitchFamily="34" charset="0"/>
              </a:rPr>
              <a:t>shear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wave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elastography</a:t>
            </a:r>
            <a:r>
              <a:rPr lang="fr-CH" sz="1600" dirty="0">
                <a:latin typeface="Century Gothic" panose="020B0502020202020204" pitchFamily="34" charset="0"/>
              </a:rPr>
              <a:t> : </a:t>
            </a:r>
            <a:r>
              <a:rPr lang="fr-CH" sz="1600" dirty="0" err="1">
                <a:latin typeface="Century Gothic" panose="020B0502020202020204" pitchFamily="34" charset="0"/>
              </a:rPr>
              <a:t>promising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imaging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methods</a:t>
            </a:r>
            <a:r>
              <a:rPr lang="fr-CH" sz="1600" dirty="0">
                <a:latin typeface="Century Gothic" panose="020B0502020202020204" pitchFamily="34" charset="0"/>
              </a:rPr>
              <a:t> for the </a:t>
            </a:r>
            <a:r>
              <a:rPr lang="fr-CH" sz="1600" dirty="0" err="1">
                <a:latin typeface="Century Gothic" panose="020B0502020202020204" pitchFamily="34" charset="0"/>
              </a:rPr>
              <a:t>diagnosis</a:t>
            </a:r>
            <a:r>
              <a:rPr lang="fr-CH" sz="1600" dirty="0">
                <a:latin typeface="Century Gothic" panose="020B0502020202020204" pitchFamily="34" charset="0"/>
              </a:rPr>
              <a:t> and </a:t>
            </a:r>
            <a:r>
              <a:rPr lang="fr-CH" sz="1600" dirty="0" err="1">
                <a:latin typeface="Century Gothic" panose="020B0502020202020204" pitchFamily="34" charset="0"/>
              </a:rPr>
              <a:t>follow</a:t>
            </a:r>
            <a:r>
              <a:rPr lang="fr-CH" sz="1600" dirty="0">
                <a:latin typeface="Century Gothic" panose="020B0502020202020204" pitchFamily="34" charset="0"/>
              </a:rPr>
              <a:t>-up of acute </a:t>
            </a:r>
            <a:r>
              <a:rPr lang="fr-CH" sz="1600" dirty="0" err="1">
                <a:latin typeface="Century Gothic" panose="020B0502020202020204" pitchFamily="34" charset="0"/>
              </a:rPr>
              <a:t>optic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neuritis</a:t>
            </a:r>
            <a:r>
              <a:rPr lang="fr-CH" sz="1600" dirty="0">
                <a:latin typeface="Century Gothic" panose="020B0502020202020204" pitchFamily="34" charset="0"/>
              </a:rPr>
              <a:t> (ON). </a:t>
            </a:r>
          </a:p>
          <a:p>
            <a:endParaRPr lang="fr-CH" sz="1600" dirty="0">
              <a:latin typeface="Century Gothic" panose="020B0502020202020204" pitchFamily="34" charset="0"/>
            </a:endParaRPr>
          </a:p>
          <a:p>
            <a:endParaRPr lang="fr-CH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latin typeface="Century Gothic" panose="020B0502020202020204" pitchFamily="34" charset="0"/>
              </a:rPr>
              <a:t>Their</a:t>
            </a:r>
            <a:r>
              <a:rPr lang="fr-CH" sz="1600" dirty="0">
                <a:latin typeface="Century Gothic" panose="020B0502020202020204" pitchFamily="34" charset="0"/>
              </a:rPr>
              <a:t> large </a:t>
            </a:r>
            <a:r>
              <a:rPr lang="fr-CH" sz="1600" dirty="0" err="1">
                <a:latin typeface="Century Gothic" panose="020B0502020202020204" pitchFamily="34" charset="0"/>
              </a:rPr>
              <a:t>availability</a:t>
            </a:r>
            <a:r>
              <a:rPr lang="fr-CH" sz="1600" dirty="0">
                <a:latin typeface="Century Gothic" panose="020B0502020202020204" pitchFamily="34" charset="0"/>
              </a:rPr>
              <a:t>, </a:t>
            </a:r>
            <a:r>
              <a:rPr lang="fr-CH" sz="1600" dirty="0" err="1">
                <a:latin typeface="Century Gothic" panose="020B0502020202020204" pitchFamily="34" charset="0"/>
              </a:rPr>
              <a:t>portability</a:t>
            </a:r>
            <a:r>
              <a:rPr lang="fr-CH" sz="1600" dirty="0">
                <a:latin typeface="Century Gothic" panose="020B0502020202020204" pitchFamily="34" charset="0"/>
              </a:rPr>
              <a:t> and </a:t>
            </a:r>
            <a:r>
              <a:rPr lang="fr-CH" sz="1600" dirty="0" err="1">
                <a:latin typeface="Century Gothic" panose="020B0502020202020204" pitchFamily="34" charset="0"/>
              </a:rPr>
              <a:t>ability</a:t>
            </a:r>
            <a:r>
              <a:rPr lang="fr-CH" sz="1600" dirty="0">
                <a:latin typeface="Century Gothic" panose="020B0502020202020204" pitchFamily="34" charset="0"/>
              </a:rPr>
              <a:t> to monitor non-</a:t>
            </a:r>
            <a:r>
              <a:rPr lang="fr-CH" sz="1600" dirty="0" err="1">
                <a:latin typeface="Century Gothic" panose="020B0502020202020204" pitchFamily="34" charset="0"/>
              </a:rPr>
              <a:t>invasively</a:t>
            </a:r>
            <a:r>
              <a:rPr lang="fr-CH" sz="1600" dirty="0">
                <a:latin typeface="Century Gothic" panose="020B0502020202020204" pitchFamily="34" charset="0"/>
              </a:rPr>
              <a:t> and </a:t>
            </a:r>
            <a:r>
              <a:rPr lang="fr-CH" sz="1600" dirty="0" err="1">
                <a:latin typeface="Century Gothic" panose="020B0502020202020204" pitchFamily="34" charset="0"/>
              </a:rPr>
              <a:t>low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cost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make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them</a:t>
            </a:r>
            <a:r>
              <a:rPr lang="fr-CH" sz="1600" dirty="0">
                <a:latin typeface="Century Gothic" panose="020B0502020202020204" pitchFamily="34" charset="0"/>
              </a:rPr>
              <a:t> an </a:t>
            </a:r>
            <a:r>
              <a:rPr lang="fr-CH" sz="1600" dirty="0" err="1">
                <a:latin typeface="Century Gothic" panose="020B0502020202020204" pitchFamily="34" charset="0"/>
              </a:rPr>
              <a:t>ideal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supportive</a:t>
            </a:r>
            <a:r>
              <a:rPr lang="fr-CH" sz="1600" dirty="0"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latin typeface="Century Gothic" panose="020B0502020202020204" pitchFamily="34" charset="0"/>
              </a:rPr>
              <a:t>tool</a:t>
            </a:r>
            <a:r>
              <a:rPr lang="fr-CH" sz="1600" dirty="0">
                <a:latin typeface="Century Gothic" panose="020B0502020202020204" pitchFamily="34" charset="0"/>
              </a:rPr>
              <a:t> in the </a:t>
            </a:r>
            <a:r>
              <a:rPr lang="fr-CH" sz="1600" dirty="0" err="1">
                <a:latin typeface="Century Gothic" panose="020B0502020202020204" pitchFamily="34" charset="0"/>
              </a:rPr>
              <a:t>examination</a:t>
            </a:r>
            <a:r>
              <a:rPr lang="fr-CH" sz="1600" dirty="0">
                <a:latin typeface="Century Gothic" panose="020B0502020202020204" pitchFamily="34" charset="0"/>
              </a:rPr>
              <a:t> and </a:t>
            </a:r>
            <a:r>
              <a:rPr lang="fr-CH" sz="1600" dirty="0" err="1">
                <a:latin typeface="Century Gothic" panose="020B0502020202020204" pitchFamily="34" charset="0"/>
              </a:rPr>
              <a:t>follow</a:t>
            </a:r>
            <a:r>
              <a:rPr lang="fr-CH" sz="1600" dirty="0">
                <a:latin typeface="Century Gothic" panose="020B0502020202020204" pitchFamily="34" charset="0"/>
              </a:rPr>
              <a:t> up of ON patients.</a:t>
            </a:r>
          </a:p>
          <a:p>
            <a:endParaRPr lang="fr-CH" sz="1600" dirty="0">
              <a:latin typeface="Century Gothic" panose="020B0502020202020204" pitchFamily="34" charset="0"/>
            </a:endParaRPr>
          </a:p>
          <a:p>
            <a:endParaRPr lang="fr-CH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effectLst/>
                <a:latin typeface="Century Gothic" panose="020B0502020202020204" pitchFamily="34" charset="0"/>
              </a:rPr>
              <a:t>Further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larger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studies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should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be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performed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to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assess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and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confirm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their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role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in the </a:t>
            </a:r>
            <a:r>
              <a:rPr lang="fr-CH" sz="1600" dirty="0" err="1">
                <a:effectLst/>
                <a:latin typeface="Century Gothic" panose="020B0502020202020204" pitchFamily="34" charset="0"/>
              </a:rPr>
              <a:t>daily</a:t>
            </a:r>
            <a:r>
              <a:rPr lang="fr-CH" sz="1600" dirty="0">
                <a:effectLst/>
                <a:latin typeface="Century Gothic" panose="020B0502020202020204" pitchFamily="34" charset="0"/>
              </a:rPr>
              <a:t> practice.</a:t>
            </a:r>
          </a:p>
          <a:p>
            <a:endParaRPr lang="fr-CH" sz="1600" dirty="0">
              <a:latin typeface="Century Gothic" panose="020B0502020202020204" pitchFamily="34" charset="0"/>
            </a:endParaRPr>
          </a:p>
          <a:p>
            <a:endParaRPr lang="fr-CH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Picture 4" descr="ESNCH – 2021">
            <a:hlinkClick r:id="rId4"/>
            <a:extLst>
              <a:ext uri="{FF2B5EF4-FFF2-40B4-BE49-F238E27FC236}">
                <a16:creationId xmlns:a16="http://schemas.microsoft.com/office/drawing/2014/main" id="{551C3D46-0A21-0C42-98D6-E16BF9666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16556225-B636-C645-8A4E-6FCCB25B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0251F1-0417-3748-88D2-2F78D0CEC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22" y="374265"/>
            <a:ext cx="11245586" cy="630730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6F2CA23-1ACF-5643-A59F-DDE97A54647D}"/>
              </a:ext>
            </a:extLst>
          </p:cNvPr>
          <p:cNvSpPr/>
          <p:nvPr/>
        </p:nvSpPr>
        <p:spPr>
          <a:xfrm>
            <a:off x="8574375" y="5096656"/>
            <a:ext cx="3147934" cy="8994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F26A593-DA4E-EB41-811C-89A45DB3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68FDBA7-FD97-834C-B4FA-335098A43A3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0"/>
            <a:chExt cx="9144000" cy="51435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583305D-3127-F74F-A1A2-3A2C11B6F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930B755-858D-6149-A8EE-4EAE068BA3F0}"/>
                </a:ext>
              </a:extLst>
            </p:cNvPr>
            <p:cNvSpPr txBox="1"/>
            <p:nvPr/>
          </p:nvSpPr>
          <p:spPr>
            <a:xfrm>
              <a:off x="6547604" y="4824968"/>
              <a:ext cx="2491307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33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Sunset over the Lac Léman, 2018  F.P.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D1B1563-3662-EA4F-B30F-BC3FB8337C01}"/>
              </a:ext>
            </a:extLst>
          </p:cNvPr>
          <p:cNvSpPr/>
          <p:nvPr/>
        </p:nvSpPr>
        <p:spPr>
          <a:xfrm>
            <a:off x="192205" y="3513581"/>
            <a:ext cx="11807591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</a:t>
            </a:r>
            <a:r>
              <a:rPr lang="fr-FR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You for </a:t>
            </a:r>
            <a:r>
              <a:rPr lang="fr-FR" sz="7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r>
              <a:rPr lang="fr-FR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Attention! 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1F3198D-09D8-FC4C-94B6-8BD46039A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219596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Century Gothic" panose="020B0502020202020204" pitchFamily="34" charset="0"/>
                <a:cs typeface="Arial"/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1" y="1417639"/>
            <a:ext cx="3737611" cy="4525963"/>
          </a:xfrm>
        </p:spPr>
        <p:txBody>
          <a:bodyPr>
            <a:normAutofit lnSpcReduction="10000"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the 60’s: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ophtalmologists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vitreous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hemor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&amp;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opacification)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TCD Insonation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orbita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 2 MHz PW probe in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80’s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intracranial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ICA)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US technique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long time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power for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B-mode,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transmission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neurologists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interested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information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papilledema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ON structure,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intraorbital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12184" y="6542325"/>
            <a:ext cx="6840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1. AJR 1991;157:1079-86; 2. J </a:t>
            </a:r>
            <a:r>
              <a:rPr lang="fr-FR" sz="1200" dirty="0" err="1">
                <a:latin typeface="Arial"/>
                <a:cs typeface="Arial"/>
              </a:rPr>
              <a:t>Neurosurg</a:t>
            </a:r>
            <a:r>
              <a:rPr lang="fr-FR" sz="1200" dirty="0">
                <a:latin typeface="Arial"/>
                <a:cs typeface="Arial"/>
              </a:rPr>
              <a:t> 1982; 57: 769-774; 3. </a:t>
            </a:r>
            <a:r>
              <a:rPr lang="fr-FR" sz="1200" dirty="0" err="1">
                <a:latin typeface="Arial"/>
                <a:cs typeface="Arial"/>
              </a:rPr>
              <a:t>Ultraschall</a:t>
            </a:r>
            <a:r>
              <a:rPr lang="fr-FR" sz="1200" dirty="0">
                <a:latin typeface="Arial"/>
                <a:cs typeface="Arial"/>
              </a:rPr>
              <a:t> Med 2014;35:422-431</a:t>
            </a:r>
          </a:p>
        </p:txBody>
      </p:sp>
      <p:pic>
        <p:nvPicPr>
          <p:cNvPr id="6" name="Image 5" descr="FullSizeRender.jpg">
            <a:extLst>
              <a:ext uri="{FF2B5EF4-FFF2-40B4-BE49-F238E27FC236}">
                <a16:creationId xmlns:a16="http://schemas.microsoft.com/office/drawing/2014/main" id="{2E14AC97-CEC3-3845-88DE-2744ACDD4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" t="4005" r="3472" b="4071"/>
          <a:stretch/>
        </p:blipFill>
        <p:spPr>
          <a:xfrm>
            <a:off x="6154376" y="274638"/>
            <a:ext cx="4498367" cy="4959232"/>
          </a:xfrm>
          <a:prstGeom prst="rect">
            <a:avLst/>
          </a:prstGeom>
        </p:spPr>
      </p:pic>
      <p:pic>
        <p:nvPicPr>
          <p:cNvPr id="7" name="Picture 4" descr="ESNCH – 2021">
            <a:hlinkClick r:id="rId6"/>
            <a:extLst>
              <a:ext uri="{FF2B5EF4-FFF2-40B4-BE49-F238E27FC236}">
                <a16:creationId xmlns:a16="http://schemas.microsoft.com/office/drawing/2014/main" id="{275C4B4B-F7B4-B943-9F7A-49E0C7F9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BD6F848-EF3C-3644-A75C-A9D1FF113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51048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0FAC38-58D2-A444-A640-46836298F235}"/>
              </a:ext>
            </a:extLst>
          </p:cNvPr>
          <p:cNvSpPr/>
          <p:nvPr/>
        </p:nvSpPr>
        <p:spPr>
          <a:xfrm>
            <a:off x="841248" y="2050024"/>
            <a:ext cx="57094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 err="1">
                <a:latin typeface="Century Gothic" panose="020B0502020202020204" pitchFamily="34" charset="0"/>
              </a:rPr>
              <a:t>Transorbital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sonography</a:t>
            </a:r>
            <a:r>
              <a:rPr lang="fr-CH" dirty="0">
                <a:latin typeface="Century Gothic" panose="020B0502020202020204" pitchFamily="34" charset="0"/>
              </a:rPr>
              <a:t> (TOS) has </a:t>
            </a:r>
            <a:r>
              <a:rPr lang="fr-CH" dirty="0" err="1">
                <a:latin typeface="Century Gothic" panose="020B0502020202020204" pitchFamily="34" charset="0"/>
              </a:rPr>
              <a:t>emerged</a:t>
            </a:r>
            <a:r>
              <a:rPr lang="fr-CH" dirty="0">
                <a:latin typeface="Century Gothic" panose="020B0502020202020204" pitchFamily="34" charset="0"/>
              </a:rPr>
              <a:t> as a </a:t>
            </a:r>
            <a:r>
              <a:rPr lang="fr-CH" dirty="0" err="1">
                <a:latin typeface="Century Gothic" panose="020B0502020202020204" pitchFamily="34" charset="0"/>
              </a:rPr>
              <a:t>promising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assessment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tool</a:t>
            </a:r>
            <a:r>
              <a:rPr lang="fr-CH" dirty="0">
                <a:latin typeface="Century Gothic" panose="020B0502020202020204" pitchFamily="34" charset="0"/>
              </a:rPr>
              <a:t> of the </a:t>
            </a:r>
            <a:r>
              <a:rPr lang="fr-CH" dirty="0" err="1">
                <a:latin typeface="Century Gothic" panose="020B0502020202020204" pitchFamily="34" charset="0"/>
              </a:rPr>
              <a:t>optic</a:t>
            </a:r>
            <a:r>
              <a:rPr lang="fr-CH" dirty="0">
                <a:latin typeface="Century Gothic" panose="020B0502020202020204" pitchFamily="34" charset="0"/>
              </a:rPr>
              <a:t> nerve and orbital </a:t>
            </a:r>
            <a:r>
              <a:rPr lang="fr-CH" dirty="0" err="1">
                <a:latin typeface="Century Gothic" panose="020B0502020202020204" pitchFamily="34" charset="0"/>
              </a:rPr>
              <a:t>arterial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supply</a:t>
            </a:r>
            <a:r>
              <a:rPr lang="fr-CH" dirty="0">
                <a:latin typeface="Century Gothic" panose="020B0502020202020204" pitchFamily="34" charset="0"/>
              </a:rPr>
              <a:t> in multiple </a:t>
            </a:r>
            <a:r>
              <a:rPr lang="fr-CH" dirty="0" err="1">
                <a:latin typeface="Century Gothic" panose="020B0502020202020204" pitchFamily="34" charset="0"/>
              </a:rPr>
              <a:t>sclerosis</a:t>
            </a:r>
            <a:r>
              <a:rPr lang="fr-CH" dirty="0">
                <a:latin typeface="Century Gothic" panose="020B0502020202020204" pitchFamily="34" charset="0"/>
              </a:rPr>
              <a:t> (MS) patients.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r>
              <a:rPr lang="fr-CH" dirty="0">
                <a:latin typeface="Century Gothic" panose="020B0502020202020204" pitchFamily="34" charset="0"/>
              </a:rPr>
              <a:t>In </a:t>
            </a:r>
            <a:r>
              <a:rPr lang="fr-CH" dirty="0" err="1">
                <a:latin typeface="Century Gothic" panose="020B0502020202020204" pitchFamily="34" charset="0"/>
              </a:rPr>
              <a:t>less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than</a:t>
            </a:r>
            <a:r>
              <a:rPr lang="fr-CH" dirty="0">
                <a:latin typeface="Century Gothic" panose="020B0502020202020204" pitchFamily="34" charset="0"/>
              </a:rPr>
              <a:t> 5 </a:t>
            </a:r>
            <a:r>
              <a:rPr lang="fr-CH" dirty="0" err="1">
                <a:latin typeface="Century Gothic" panose="020B0502020202020204" pitchFamily="34" charset="0"/>
              </a:rPr>
              <a:t>years</a:t>
            </a:r>
            <a:r>
              <a:rPr lang="fr-CH" dirty="0">
                <a:latin typeface="Century Gothic" panose="020B0502020202020204" pitchFamily="34" charset="0"/>
              </a:rPr>
              <a:t>, </a:t>
            </a:r>
            <a:r>
              <a:rPr lang="fr-CH" dirty="0" err="1">
                <a:latin typeface="Century Gothic" panose="020B0502020202020204" pitchFamily="34" charset="0"/>
              </a:rPr>
              <a:t>several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studies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using</a:t>
            </a:r>
            <a:r>
              <a:rPr lang="fr-CH" dirty="0">
                <a:latin typeface="Century Gothic" panose="020B0502020202020204" pitchFamily="34" charset="0"/>
              </a:rPr>
              <a:t> TOS have </a:t>
            </a:r>
            <a:r>
              <a:rPr lang="fr-CH" dirty="0" err="1">
                <a:latin typeface="Century Gothic" panose="020B0502020202020204" pitchFamily="34" charset="0"/>
              </a:rPr>
              <a:t>aimed</a:t>
            </a:r>
            <a:r>
              <a:rPr lang="fr-CH" dirty="0">
                <a:latin typeface="Century Gothic" panose="020B0502020202020204" pitchFamily="34" charset="0"/>
              </a:rPr>
              <a:t> to </a:t>
            </a:r>
            <a:r>
              <a:rPr lang="fr-CH" dirty="0" err="1">
                <a:latin typeface="Century Gothic" panose="020B0502020202020204" pitchFamily="34" charset="0"/>
              </a:rPr>
              <a:t>assess</a:t>
            </a:r>
            <a:r>
              <a:rPr lang="fr-CH" dirty="0">
                <a:latin typeface="Century Gothic" panose="020B0502020202020204" pitchFamily="34" charset="0"/>
              </a:rPr>
              <a:t> changes in the </a:t>
            </a:r>
            <a:r>
              <a:rPr lang="fr-CH" dirty="0" err="1">
                <a:latin typeface="Century Gothic" panose="020B0502020202020204" pitchFamily="34" charset="0"/>
              </a:rPr>
              <a:t>visual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pathway</a:t>
            </a:r>
            <a:r>
              <a:rPr lang="fr-CH" dirty="0">
                <a:latin typeface="Century Gothic" panose="020B0502020202020204" pitchFamily="34" charset="0"/>
              </a:rPr>
              <a:t> in </a:t>
            </a:r>
            <a:r>
              <a:rPr lang="fr-CH" dirty="0" err="1">
                <a:latin typeface="Century Gothic" panose="020B0502020202020204" pitchFamily="34" charset="0"/>
              </a:rPr>
              <a:t>eyes</a:t>
            </a:r>
            <a:r>
              <a:rPr lang="fr-CH" dirty="0">
                <a:latin typeface="Century Gothic" panose="020B0502020202020204" pitchFamily="34" charset="0"/>
              </a:rPr>
              <a:t> of MS patients</a:t>
            </a:r>
          </a:p>
          <a:p>
            <a:endParaRPr lang="fr-CH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latin typeface="Helvetica" pitchFamily="2" charset="0"/>
            </a:endParaRPr>
          </a:p>
        </p:txBody>
      </p:sp>
      <p:pic>
        <p:nvPicPr>
          <p:cNvPr id="4" name="Picture 4" descr="ESNCH – 2021">
            <a:hlinkClick r:id="rId5"/>
            <a:extLst>
              <a:ext uri="{FF2B5EF4-FFF2-40B4-BE49-F238E27FC236}">
                <a16:creationId xmlns:a16="http://schemas.microsoft.com/office/drawing/2014/main" id="{152F9B81-F06E-0948-88DA-2A510413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E109B4-F960-6049-BACB-306D61E3B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924" y="1450848"/>
            <a:ext cx="4068204" cy="5224072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23BE8E8-F4EE-8441-A8A5-EF9001187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5" y="144740"/>
            <a:ext cx="6551952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9D477F57-A265-3E43-AF9A-4B749E69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C0C7C9-203C-304F-BE89-092E5855F04C}"/>
              </a:ext>
            </a:extLst>
          </p:cNvPr>
          <p:cNvSpPr/>
          <p:nvPr/>
        </p:nvSpPr>
        <p:spPr>
          <a:xfrm>
            <a:off x="9059732" y="6497199"/>
            <a:ext cx="2940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AJNR Am J </a:t>
            </a:r>
            <a:r>
              <a:rPr lang="fr-CH" sz="1000" dirty="0" err="1">
                <a:latin typeface="Century Gothic" panose="020B0502020202020204" pitchFamily="34" charset="0"/>
              </a:rPr>
              <a:t>Neuroradiol</a:t>
            </a:r>
            <a:r>
              <a:rPr lang="fr-CH" sz="1000" dirty="0">
                <a:latin typeface="Century Gothic" panose="020B0502020202020204" pitchFamily="34" charset="0"/>
              </a:rPr>
              <a:t> 35:2371–75 </a:t>
            </a:r>
            <a:r>
              <a:rPr lang="fr-CH" sz="1000" dirty="0" err="1">
                <a:latin typeface="Century Gothic" panose="020B0502020202020204" pitchFamily="34" charset="0"/>
              </a:rPr>
              <a:t>Dec</a:t>
            </a:r>
            <a:r>
              <a:rPr lang="fr-CH" sz="1000" dirty="0">
                <a:latin typeface="Century Gothic" panose="020B0502020202020204" pitchFamily="34" charset="0"/>
              </a:rPr>
              <a:t> 2014</a:t>
            </a:r>
            <a:endParaRPr lang="fr-CH" sz="1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63269B-554D-BC49-BDA2-5AAD0858BD66}"/>
              </a:ext>
            </a:extLst>
          </p:cNvPr>
          <p:cNvSpPr/>
          <p:nvPr/>
        </p:nvSpPr>
        <p:spPr>
          <a:xfrm>
            <a:off x="6925037" y="1684839"/>
            <a:ext cx="491677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>
                <a:latin typeface="Century Gothic" panose="020B0502020202020204" pitchFamily="34" charset="0"/>
              </a:rPr>
              <a:t>21 patients </a:t>
            </a:r>
            <a:r>
              <a:rPr lang="fr-CH" sz="1400" dirty="0" err="1">
                <a:latin typeface="Century Gothic" panose="020B0502020202020204" pitchFamily="34" charset="0"/>
              </a:rPr>
              <a:t>with</a:t>
            </a:r>
            <a:r>
              <a:rPr lang="fr-CH" sz="1400" dirty="0">
                <a:latin typeface="Century Gothic" panose="020B0502020202020204" pitchFamily="34" charset="0"/>
              </a:rPr>
              <a:t> a first </a:t>
            </a:r>
            <a:r>
              <a:rPr lang="fr-CH" sz="1400" dirty="0" err="1">
                <a:latin typeface="Century Gothic" panose="020B0502020202020204" pitchFamily="34" charset="0"/>
              </a:rPr>
              <a:t>episode</a:t>
            </a:r>
            <a:r>
              <a:rPr lang="fr-CH" sz="1400" dirty="0">
                <a:latin typeface="Century Gothic" panose="020B0502020202020204" pitchFamily="34" charset="0"/>
              </a:rPr>
              <a:t> of ON.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 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17 </a:t>
            </a:r>
            <a:r>
              <a:rPr lang="fr-CH" sz="1400" dirty="0" err="1">
                <a:latin typeface="Century Gothic" panose="020B0502020202020204" pitchFamily="34" charset="0"/>
              </a:rPr>
              <a:t>women</a:t>
            </a:r>
            <a:r>
              <a:rPr lang="fr-CH" sz="1400" dirty="0">
                <a:latin typeface="Century Gothic" panose="020B0502020202020204" pitchFamily="34" charset="0"/>
              </a:rPr>
              <a:t> and 4 men.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 </a:t>
            </a:r>
          </a:p>
          <a:p>
            <a:r>
              <a:rPr lang="fr-CH" sz="1400" dirty="0">
                <a:latin typeface="Century Gothic" panose="020B0502020202020204" pitchFamily="34" charset="0"/>
              </a:rPr>
              <a:t>Visual </a:t>
            </a:r>
            <a:r>
              <a:rPr lang="fr-CH" sz="1400" dirty="0" err="1">
                <a:latin typeface="Century Gothic" panose="020B0502020202020204" pitchFamily="34" charset="0"/>
              </a:rPr>
              <a:t>loss</a:t>
            </a:r>
            <a:r>
              <a:rPr lang="fr-CH" sz="1400" dirty="0">
                <a:latin typeface="Century Gothic" panose="020B0502020202020204" pitchFamily="34" charset="0"/>
              </a:rPr>
              <a:t> 3/10 </a:t>
            </a:r>
            <a:r>
              <a:rPr lang="fr-CH" sz="1400" dirty="0" err="1">
                <a:latin typeface="Century Gothic" panose="020B0502020202020204" pitchFamily="34" charset="0"/>
              </a:rPr>
              <a:t>was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present</a:t>
            </a:r>
            <a:r>
              <a:rPr lang="fr-CH" sz="1400" dirty="0">
                <a:latin typeface="Century Gothic" panose="020B0502020202020204" pitchFamily="34" charset="0"/>
              </a:rPr>
              <a:t> in 18 (85.7%). The right </a:t>
            </a:r>
            <a:r>
              <a:rPr lang="fr-CH" sz="1400" dirty="0" err="1">
                <a:latin typeface="Century Gothic" panose="020B0502020202020204" pitchFamily="34" charset="0"/>
              </a:rPr>
              <a:t>eye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was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affected</a:t>
            </a:r>
            <a:r>
              <a:rPr lang="fr-CH" sz="1400" dirty="0">
                <a:latin typeface="Century Gothic" panose="020B0502020202020204" pitchFamily="34" charset="0"/>
              </a:rPr>
              <a:t> in 16, and the </a:t>
            </a:r>
            <a:r>
              <a:rPr lang="fr-CH" sz="1400" dirty="0" err="1">
                <a:latin typeface="Century Gothic" panose="020B0502020202020204" pitchFamily="34" charset="0"/>
              </a:rPr>
              <a:t>left</a:t>
            </a:r>
            <a:r>
              <a:rPr lang="fr-CH" sz="1400" dirty="0">
                <a:latin typeface="Century Gothic" panose="020B0502020202020204" pitchFamily="34" charset="0"/>
              </a:rPr>
              <a:t>, in 5.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r>
              <a:rPr lang="fr-CH" sz="1400" dirty="0">
                <a:latin typeface="Century Gothic" panose="020B0502020202020204" pitchFamily="34" charset="0"/>
              </a:rPr>
              <a:t>11 patients </a:t>
            </a:r>
            <a:r>
              <a:rPr lang="fr-CH" sz="1400" dirty="0" err="1">
                <a:latin typeface="Century Gothic" panose="020B0502020202020204" pitchFamily="34" charset="0"/>
              </a:rPr>
              <a:t>had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prior</a:t>
            </a:r>
            <a:r>
              <a:rPr lang="fr-CH" sz="1400" dirty="0">
                <a:latin typeface="Century Gothic" panose="020B0502020202020204" pitchFamily="34" charset="0"/>
              </a:rPr>
              <a:t> MS relapses (ON-MS), </a:t>
            </a:r>
            <a:r>
              <a:rPr lang="fr-CH" sz="1400" dirty="0" err="1">
                <a:latin typeface="Century Gothic" panose="020B0502020202020204" pitchFamily="34" charset="0"/>
              </a:rPr>
              <a:t>though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never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involving</a:t>
            </a:r>
            <a:r>
              <a:rPr lang="fr-CH" sz="1400" dirty="0">
                <a:latin typeface="Century Gothic" panose="020B0502020202020204" pitchFamily="34" charset="0"/>
              </a:rPr>
              <a:t> ON, and 10 </a:t>
            </a:r>
            <a:r>
              <a:rPr lang="fr-CH" sz="1400" dirty="0" err="1">
                <a:latin typeface="Century Gothic" panose="020B0502020202020204" pitchFamily="34" charset="0"/>
              </a:rPr>
              <a:t>had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isolated</a:t>
            </a:r>
            <a:r>
              <a:rPr lang="fr-CH" sz="1400" dirty="0">
                <a:latin typeface="Century Gothic" panose="020B0502020202020204" pitchFamily="34" charset="0"/>
              </a:rPr>
              <a:t> ON. 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r>
              <a:rPr lang="fr-CH" sz="1400" dirty="0">
                <a:latin typeface="Century Gothic" panose="020B0502020202020204" pitchFamily="34" charset="0"/>
              </a:rPr>
              <a:t>21 </a:t>
            </a:r>
            <a:r>
              <a:rPr lang="fr-CH" sz="1400" dirty="0" err="1">
                <a:latin typeface="Century Gothic" panose="020B0502020202020204" pitchFamily="34" charset="0"/>
              </a:rPr>
              <a:t>healthy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controls</a:t>
            </a:r>
            <a:r>
              <a:rPr lang="fr-CH" sz="1400" dirty="0">
                <a:latin typeface="Century Gothic" panose="020B0502020202020204" pitchFamily="34" charset="0"/>
              </a:rPr>
              <a:t>. 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r>
              <a:rPr lang="fr-CH" sz="1400" dirty="0" err="1">
                <a:latin typeface="Century Gothic" panose="020B0502020202020204" pitchFamily="34" charset="0"/>
              </a:rPr>
              <a:t>Mean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age</a:t>
            </a:r>
            <a:r>
              <a:rPr lang="fr-CH" sz="1400" dirty="0">
                <a:latin typeface="Century Gothic" panose="020B0502020202020204" pitchFamily="34" charset="0"/>
              </a:rPr>
              <a:t> and body mass index </a:t>
            </a:r>
            <a:r>
              <a:rPr lang="fr-CH" sz="1400" dirty="0" err="1">
                <a:latin typeface="Century Gothic" panose="020B0502020202020204" pitchFamily="34" charset="0"/>
              </a:rPr>
              <a:t>were</a:t>
            </a:r>
            <a:r>
              <a:rPr lang="fr-CH" sz="1400" dirty="0">
                <a:latin typeface="Century Gothic" panose="020B0502020202020204" pitchFamily="34" charset="0"/>
              </a:rPr>
              <a:t> not </a:t>
            </a:r>
            <a:r>
              <a:rPr lang="fr-CH" sz="1400" dirty="0" err="1">
                <a:latin typeface="Century Gothic" panose="020B0502020202020204" pitchFamily="34" charset="0"/>
              </a:rPr>
              <a:t>different</a:t>
            </a:r>
            <a:r>
              <a:rPr lang="fr-CH" sz="1400" dirty="0"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latin typeface="Century Gothic" panose="020B0502020202020204" pitchFamily="34" charset="0"/>
              </a:rPr>
              <a:t>between</a:t>
            </a:r>
            <a:r>
              <a:rPr lang="fr-CH" sz="1400" dirty="0">
                <a:latin typeface="Century Gothic" panose="020B0502020202020204" pitchFamily="34" charset="0"/>
              </a:rPr>
              <a:t> patients and </a:t>
            </a:r>
            <a:r>
              <a:rPr lang="fr-CH" sz="1400" dirty="0" err="1">
                <a:latin typeface="Century Gothic" panose="020B0502020202020204" pitchFamily="34" charset="0"/>
              </a:rPr>
              <a:t>controls</a:t>
            </a:r>
            <a:endParaRPr lang="fr-CH" sz="1400" dirty="0">
              <a:latin typeface="Century Gothic" panose="020B0502020202020204" pitchFamily="34" charset="0"/>
            </a:endParaRP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r>
              <a:rPr lang="fr-CH" dirty="0">
                <a:latin typeface="Century Gothic" panose="020B0502020202020204" pitchFamily="34" charset="0"/>
              </a:rPr>
              <a:t>TOS </a:t>
            </a:r>
            <a:r>
              <a:rPr lang="fr-CH" dirty="0" err="1">
                <a:latin typeface="Century Gothic" panose="020B0502020202020204" pitchFamily="34" charset="0"/>
              </a:rPr>
              <a:t>revealed</a:t>
            </a:r>
            <a:r>
              <a:rPr lang="fr-CH" dirty="0">
                <a:latin typeface="Century Gothic" panose="020B0502020202020204" pitchFamily="34" charset="0"/>
              </a:rPr>
              <a:t> </a:t>
            </a:r>
            <a:r>
              <a:rPr lang="fr-CH" dirty="0" err="1">
                <a:latin typeface="Century Gothic" panose="020B0502020202020204" pitchFamily="34" charset="0"/>
              </a:rPr>
              <a:t>papilledema</a:t>
            </a:r>
            <a:r>
              <a:rPr lang="fr-CH" dirty="0">
                <a:latin typeface="Century Gothic" panose="020B0502020202020204" pitchFamily="34" charset="0"/>
              </a:rPr>
              <a:t> in 9 patients (43%), 8 on the right </a:t>
            </a:r>
            <a:r>
              <a:rPr lang="fr-CH" dirty="0" err="1">
                <a:latin typeface="Century Gothic" panose="020B0502020202020204" pitchFamily="34" charset="0"/>
              </a:rPr>
              <a:t>side</a:t>
            </a:r>
            <a:r>
              <a:rPr lang="fr-CH" dirty="0">
                <a:latin typeface="Century Gothic" panose="020B0502020202020204" pitchFamily="34" charset="0"/>
              </a:rPr>
              <a:t>, and in none of the </a:t>
            </a:r>
            <a:r>
              <a:rPr lang="fr-CH" dirty="0" err="1">
                <a:latin typeface="Century Gothic" panose="020B0502020202020204" pitchFamily="34" charset="0"/>
              </a:rPr>
              <a:t>controls</a:t>
            </a:r>
            <a:r>
              <a:rPr lang="fr-CH" dirty="0">
                <a:latin typeface="Century Gothic" panose="020B0502020202020204" pitchFamily="34" charset="0"/>
              </a:rPr>
              <a:t>.</a:t>
            </a:r>
          </a:p>
          <a:p>
            <a:endParaRPr lang="fr-CH" sz="1400" dirty="0">
              <a:latin typeface="Century Gothic" panose="020B0502020202020204" pitchFamily="34" charset="0"/>
            </a:endParaRPr>
          </a:p>
          <a:p>
            <a:endParaRPr lang="fr-CH" sz="14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A1CBFD-E0DD-DC49-840D-5C1D8CA0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45" t="7387" r="6558" b="30354"/>
          <a:stretch/>
        </p:blipFill>
        <p:spPr>
          <a:xfrm>
            <a:off x="208740" y="1588957"/>
            <a:ext cx="6560881" cy="370368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E650C5C-5FFA-BB4A-AE79-1F9B0AC05142}"/>
              </a:ext>
            </a:extLst>
          </p:cNvPr>
          <p:cNvSpPr/>
          <p:nvPr/>
        </p:nvSpPr>
        <p:spPr>
          <a:xfrm>
            <a:off x="4107304" y="2728209"/>
            <a:ext cx="434715" cy="239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B4440D-E92A-B448-A1C4-00D2549E1CA8}"/>
              </a:ext>
            </a:extLst>
          </p:cNvPr>
          <p:cNvSpPr/>
          <p:nvPr/>
        </p:nvSpPr>
        <p:spPr>
          <a:xfrm>
            <a:off x="4107304" y="3170977"/>
            <a:ext cx="434715" cy="351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4AED0CE-8F0B-4D4B-B30D-4B15708AD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5" y="144740"/>
            <a:ext cx="6551952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9D477F57-A265-3E43-AF9A-4B749E69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C0C7C9-203C-304F-BE89-092E5855F04C}"/>
              </a:ext>
            </a:extLst>
          </p:cNvPr>
          <p:cNvSpPr/>
          <p:nvPr/>
        </p:nvSpPr>
        <p:spPr>
          <a:xfrm>
            <a:off x="9059732" y="6497199"/>
            <a:ext cx="2940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000" dirty="0">
                <a:latin typeface="Century Gothic" panose="020B0502020202020204" pitchFamily="34" charset="0"/>
              </a:rPr>
              <a:t>AJNR Am J </a:t>
            </a:r>
            <a:r>
              <a:rPr lang="fr-CH" sz="1000" dirty="0" err="1">
                <a:latin typeface="Century Gothic" panose="020B0502020202020204" pitchFamily="34" charset="0"/>
              </a:rPr>
              <a:t>Neuroradiol</a:t>
            </a:r>
            <a:r>
              <a:rPr lang="fr-CH" sz="1000" dirty="0">
                <a:latin typeface="Century Gothic" panose="020B0502020202020204" pitchFamily="34" charset="0"/>
              </a:rPr>
              <a:t> 35:2371–75 </a:t>
            </a:r>
            <a:r>
              <a:rPr lang="fr-CH" sz="1000" dirty="0" err="1">
                <a:latin typeface="Century Gothic" panose="020B0502020202020204" pitchFamily="34" charset="0"/>
              </a:rPr>
              <a:t>Dec</a:t>
            </a:r>
            <a:r>
              <a:rPr lang="fr-CH" sz="1000" dirty="0">
                <a:latin typeface="Century Gothic" panose="020B0502020202020204" pitchFamily="34" charset="0"/>
              </a:rPr>
              <a:t> 2014</a:t>
            </a:r>
            <a:endParaRPr lang="fr-CH" sz="1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FDB0AC-0045-A944-A2D8-0EEC6D3AB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027" y="1841214"/>
            <a:ext cx="8069705" cy="432218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B5642D0-ED3A-BD48-A68B-BED35136A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5" y="144740"/>
            <a:ext cx="6551952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9D477F57-A265-3E43-AF9A-4B749E69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1062C0-A49D-9144-A85A-E13AA9B42B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89" t="27012" r="6756" b="6448"/>
          <a:stretch/>
        </p:blipFill>
        <p:spPr>
          <a:xfrm>
            <a:off x="0" y="1898640"/>
            <a:ext cx="7056149" cy="4242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3DA736-1803-8142-A0F4-410AB859F15F}"/>
              </a:ext>
            </a:extLst>
          </p:cNvPr>
          <p:cNvSpPr/>
          <p:nvPr/>
        </p:nvSpPr>
        <p:spPr>
          <a:xfrm>
            <a:off x="973499" y="1230463"/>
            <a:ext cx="7121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The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mean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age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of MS patients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was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33.75 ± 9.43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endParaRPr lang="fr-CH" sz="1600" dirty="0">
              <a:solidFill>
                <a:srgbClr val="131413"/>
              </a:solidFill>
              <a:latin typeface="Century Gothic" panose="020B0502020202020204" pitchFamily="34" charset="0"/>
            </a:endParaRPr>
          </a:p>
          <a:p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while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the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mean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age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of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controls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was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33.25 ± 6.12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;</a:t>
            </a:r>
            <a:endParaRPr lang="fr-CH" sz="1600" dirty="0">
              <a:solidFill>
                <a:srgbClr val="13141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10EE75-AAC3-3E44-8159-DB17BBDC3F63}"/>
              </a:ext>
            </a:extLst>
          </p:cNvPr>
          <p:cNvSpPr/>
          <p:nvPr/>
        </p:nvSpPr>
        <p:spPr>
          <a:xfrm>
            <a:off x="7056149" y="2900961"/>
            <a:ext cx="4642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Duration of the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disease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ranged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from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1 to 27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(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mean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8.25 ± 6.59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).</a:t>
            </a:r>
          </a:p>
          <a:p>
            <a:endParaRPr lang="fr-CH" sz="1600" dirty="0">
              <a:solidFill>
                <a:srgbClr val="131413"/>
              </a:solidFill>
              <a:latin typeface="Century Gothic" panose="020B0502020202020204" pitchFamily="34" charset="0"/>
            </a:endParaRPr>
          </a:p>
          <a:p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Duration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since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optic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b="1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neuritis</a:t>
            </a:r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attack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in patients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with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previous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ON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ranged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from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1 to15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(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mean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4.3 ± 3.36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years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).</a:t>
            </a:r>
          </a:p>
          <a:p>
            <a:endParaRPr lang="fr-CH" sz="1600" dirty="0">
              <a:solidFill>
                <a:srgbClr val="131413"/>
              </a:solidFill>
              <a:latin typeface="Century Gothic" panose="020B0502020202020204" pitchFamily="34" charset="0"/>
            </a:endParaRPr>
          </a:p>
          <a:p>
            <a:r>
              <a:rPr lang="fr-CH" sz="16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EDSS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of patients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ranged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from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1.5 to 7 (</a:t>
            </a:r>
            <a:r>
              <a:rPr lang="fr-CH" sz="16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mean</a:t>
            </a:r>
            <a:r>
              <a:rPr lang="fr-CH" sz="1600" dirty="0">
                <a:solidFill>
                  <a:srgbClr val="131413"/>
                </a:solidFill>
                <a:latin typeface="Century Gothic" panose="020B0502020202020204" pitchFamily="34" charset="0"/>
              </a:rPr>
              <a:t> EDSS of 4.11 ± 1.89).</a:t>
            </a:r>
            <a:endParaRPr lang="fr-CH" sz="1600" dirty="0">
              <a:solidFill>
                <a:srgbClr val="13141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6D735-D342-1F4B-B5BC-7C0C0C33477E}"/>
              </a:ext>
            </a:extLst>
          </p:cNvPr>
          <p:cNvSpPr/>
          <p:nvPr/>
        </p:nvSpPr>
        <p:spPr>
          <a:xfrm>
            <a:off x="6350415" y="6224259"/>
            <a:ext cx="5491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Eyes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of MS patients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had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significant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lower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</a:t>
            </a:r>
            <a:r>
              <a:rPr lang="fr-CH" sz="1400" b="1" dirty="0">
                <a:solidFill>
                  <a:srgbClr val="131413"/>
                </a:solidFill>
                <a:latin typeface="Century Gothic" panose="020B0502020202020204" pitchFamily="34" charset="0"/>
              </a:rPr>
              <a:t>OND and ONSD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than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control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eyes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 (p value = 0.032, 0.023) </a:t>
            </a:r>
            <a:r>
              <a:rPr lang="fr-CH" sz="1400" dirty="0" err="1">
                <a:solidFill>
                  <a:srgbClr val="131413"/>
                </a:solidFill>
                <a:latin typeface="Century Gothic" panose="020B0502020202020204" pitchFamily="34" charset="0"/>
              </a:rPr>
              <a:t>respectively</a:t>
            </a:r>
            <a:r>
              <a:rPr lang="fr-CH" sz="1400" dirty="0">
                <a:solidFill>
                  <a:srgbClr val="131413"/>
                </a:solidFill>
                <a:latin typeface="Century Gothic" panose="020B0502020202020204" pitchFamily="34" charset="0"/>
              </a:rPr>
              <a:t>.</a:t>
            </a:r>
            <a:endParaRPr lang="fr-CH" sz="1400" dirty="0">
              <a:solidFill>
                <a:srgbClr val="13141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20AD7F-C251-8942-9150-FB685094DDF3}"/>
              </a:ext>
            </a:extLst>
          </p:cNvPr>
          <p:cNvSpPr txBox="1"/>
          <p:nvPr/>
        </p:nvSpPr>
        <p:spPr>
          <a:xfrm>
            <a:off x="136237" y="6501258"/>
            <a:ext cx="2741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Century Gothic" panose="020B0502020202020204" pitchFamily="34" charset="0"/>
              </a:rPr>
              <a:t>Egyp</a:t>
            </a:r>
            <a:r>
              <a:rPr lang="en-US" sz="1000" dirty="0">
                <a:latin typeface="Century Gothic" panose="020B0502020202020204" pitchFamily="34" charset="0"/>
              </a:rPr>
              <a:t> j </a:t>
            </a:r>
            <a:r>
              <a:rPr lang="en-US" sz="1000" dirty="0" err="1">
                <a:latin typeface="Century Gothic" panose="020B0502020202020204" pitchFamily="34" charset="0"/>
              </a:rPr>
              <a:t>neurol</a:t>
            </a:r>
            <a:r>
              <a:rPr lang="en-US" sz="1000" dirty="0">
                <a:latin typeface="Century Gothic" panose="020B0502020202020204" pitchFamily="34" charset="0"/>
              </a:rPr>
              <a:t> psych </a:t>
            </a:r>
            <a:r>
              <a:rPr lang="en-US" sz="1000" dirty="0" err="1">
                <a:latin typeface="Century Gothic" panose="020B0502020202020204" pitchFamily="34" charset="0"/>
              </a:rPr>
              <a:t>neurosurg</a:t>
            </a:r>
            <a:r>
              <a:rPr lang="en-US" sz="1000" dirty="0">
                <a:latin typeface="Century Gothic" panose="020B0502020202020204" pitchFamily="34" charset="0"/>
              </a:rPr>
              <a:t> 2019, 55.66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23934-2A53-BC47-86B4-9B86DCA95F4F}"/>
              </a:ext>
            </a:extLst>
          </p:cNvPr>
          <p:cNvSpPr/>
          <p:nvPr/>
        </p:nvSpPr>
        <p:spPr>
          <a:xfrm>
            <a:off x="398070" y="5479744"/>
            <a:ext cx="3021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(p value = 0.002, 0.002, and 0.022)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EAE1ACB-D882-D446-A5C4-15A3F3D8F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5" y="144740"/>
            <a:ext cx="6551952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9D477F57-A265-3E43-AF9A-4B749E69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76B4F1-F687-E84D-AE0B-4961A97596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49" t="13303" r="7016" b="34535"/>
          <a:stretch/>
        </p:blipFill>
        <p:spPr>
          <a:xfrm>
            <a:off x="1320097" y="1738859"/>
            <a:ext cx="9262860" cy="43921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3CBF71-DE83-FF4D-BEB9-C3D4735F12F3}"/>
              </a:ext>
            </a:extLst>
          </p:cNvPr>
          <p:cNvSpPr txBox="1"/>
          <p:nvPr/>
        </p:nvSpPr>
        <p:spPr>
          <a:xfrm>
            <a:off x="9100355" y="6485021"/>
            <a:ext cx="2741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Century Gothic" panose="020B0502020202020204" pitchFamily="34" charset="0"/>
              </a:rPr>
              <a:t>Egyp</a:t>
            </a:r>
            <a:r>
              <a:rPr lang="en-US" sz="1000" dirty="0">
                <a:latin typeface="Century Gothic" panose="020B0502020202020204" pitchFamily="34" charset="0"/>
              </a:rPr>
              <a:t> j </a:t>
            </a:r>
            <a:r>
              <a:rPr lang="en-US" sz="1000" dirty="0" err="1">
                <a:latin typeface="Century Gothic" panose="020B0502020202020204" pitchFamily="34" charset="0"/>
              </a:rPr>
              <a:t>neurol</a:t>
            </a:r>
            <a:r>
              <a:rPr lang="en-US" sz="1000" dirty="0">
                <a:latin typeface="Century Gothic" panose="020B0502020202020204" pitchFamily="34" charset="0"/>
              </a:rPr>
              <a:t> psych </a:t>
            </a:r>
            <a:r>
              <a:rPr lang="en-US" sz="1000" dirty="0" err="1">
                <a:latin typeface="Century Gothic" panose="020B0502020202020204" pitchFamily="34" charset="0"/>
              </a:rPr>
              <a:t>neurosurg</a:t>
            </a:r>
            <a:r>
              <a:rPr lang="en-US" sz="1000" dirty="0">
                <a:latin typeface="Century Gothic" panose="020B0502020202020204" pitchFamily="34" charset="0"/>
              </a:rPr>
              <a:t> 2019, 55.66</a:t>
            </a:r>
          </a:p>
        </p:txBody>
      </p:sp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DFF7496-A0D0-D240-AFF9-CF1669DAF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88886-1CA3-AE4E-A366-3340E92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5" y="144740"/>
            <a:ext cx="6551952" cy="108572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TOS and Optic neuritis (ON)</a:t>
            </a:r>
          </a:p>
        </p:txBody>
      </p:sp>
      <p:pic>
        <p:nvPicPr>
          <p:cNvPr id="3" name="Picture 4" descr="ESNCH – 2021">
            <a:hlinkClick r:id="rId5"/>
            <a:extLst>
              <a:ext uri="{FF2B5EF4-FFF2-40B4-BE49-F238E27FC236}">
                <a16:creationId xmlns:a16="http://schemas.microsoft.com/office/drawing/2014/main" id="{9D477F57-A265-3E43-AF9A-4B749E69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58" y="206629"/>
            <a:ext cx="2393853" cy="9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8A8413-7EA2-2447-8137-B38BBD24E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670" t="20325" r="5976" b="7452"/>
          <a:stretch/>
        </p:blipFill>
        <p:spPr>
          <a:xfrm>
            <a:off x="2281836" y="1528997"/>
            <a:ext cx="7531725" cy="48418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793490-B086-CB42-A975-D0205AE5E3F4}"/>
              </a:ext>
            </a:extLst>
          </p:cNvPr>
          <p:cNvSpPr txBox="1"/>
          <p:nvPr/>
        </p:nvSpPr>
        <p:spPr>
          <a:xfrm>
            <a:off x="9100355" y="6485021"/>
            <a:ext cx="2741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Century Gothic" panose="020B0502020202020204" pitchFamily="34" charset="0"/>
              </a:rPr>
              <a:t>Egyp</a:t>
            </a:r>
            <a:r>
              <a:rPr lang="en-US" sz="1000" dirty="0">
                <a:latin typeface="Century Gothic" panose="020B0502020202020204" pitchFamily="34" charset="0"/>
              </a:rPr>
              <a:t> j </a:t>
            </a:r>
            <a:r>
              <a:rPr lang="en-US" sz="1000" dirty="0" err="1">
                <a:latin typeface="Century Gothic" panose="020B0502020202020204" pitchFamily="34" charset="0"/>
              </a:rPr>
              <a:t>neurol</a:t>
            </a:r>
            <a:r>
              <a:rPr lang="en-US" sz="1000" dirty="0">
                <a:latin typeface="Century Gothic" panose="020B0502020202020204" pitchFamily="34" charset="0"/>
              </a:rPr>
              <a:t> psych </a:t>
            </a:r>
            <a:r>
              <a:rPr lang="en-US" sz="1000" dirty="0" err="1">
                <a:latin typeface="Century Gothic" panose="020B0502020202020204" pitchFamily="34" charset="0"/>
              </a:rPr>
              <a:t>neurosurg</a:t>
            </a:r>
            <a:r>
              <a:rPr lang="en-US" sz="1000" dirty="0">
                <a:latin typeface="Century Gothic" panose="020B0502020202020204" pitchFamily="34" charset="0"/>
              </a:rPr>
              <a:t> 2019, 55.66</a:t>
            </a:r>
          </a:p>
        </p:txBody>
      </p:sp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A689470-112F-2D4B-A614-3507BBFA7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1145</Words>
  <Application>Microsoft Macintosh PowerPoint</Application>
  <PresentationFormat>Grand écran</PresentationFormat>
  <Paragraphs>148</Paragraphs>
  <Slides>22</Slides>
  <Notes>17</Notes>
  <HiddenSlides>0</HiddenSlides>
  <MMClips>22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Century Gothic</vt:lpstr>
      <vt:lpstr>Helvetica</vt:lpstr>
      <vt:lpstr>Thème Office</vt:lpstr>
      <vt:lpstr>Présentation PowerPoint</vt:lpstr>
      <vt:lpstr>Introduction</vt:lpstr>
      <vt:lpstr>Introduction</vt:lpstr>
      <vt:lpstr>Background</vt:lpstr>
      <vt:lpstr>TOS and Optic neuritis (ON)</vt:lpstr>
      <vt:lpstr>TOS and Optic neuritis (ON)</vt:lpstr>
      <vt:lpstr>TOS and Optic neuritis (ON)</vt:lpstr>
      <vt:lpstr>TOS and Optic neuritis (ON)</vt:lpstr>
      <vt:lpstr>TOS and Optic neuritis (ON)</vt:lpstr>
      <vt:lpstr>Présentation PowerPoint</vt:lpstr>
      <vt:lpstr>Présentation PowerPoint</vt:lpstr>
      <vt:lpstr>TOS in MS without optic neuritis</vt:lpstr>
      <vt:lpstr>TOS in MS : visual acuity and biomarkers of inflammation</vt:lpstr>
      <vt:lpstr>TOS evaluation of OND as a in biomarker for disability in MS</vt:lpstr>
      <vt:lpstr>TOS evaluation of OND as a in biomarker for disability in MS</vt:lpstr>
      <vt:lpstr>TOS detecting ON atrophy in demyelinating diseases</vt:lpstr>
      <vt:lpstr>TOS detecting ON atrophy in demyelinating diseases</vt:lpstr>
      <vt:lpstr>Shear wave elastography in optic neuritis</vt:lpstr>
      <vt:lpstr>Shear wave elastography in optic neuritis</vt:lpstr>
      <vt:lpstr>Conclusions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188</cp:revision>
  <dcterms:created xsi:type="dcterms:W3CDTF">2021-10-10T12:54:40Z</dcterms:created>
  <dcterms:modified xsi:type="dcterms:W3CDTF">2021-10-15T12:21:00Z</dcterms:modified>
</cp:coreProperties>
</file>